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Lora" pitchFamily="2" charset="0"/>
      <p:regular r:id="rId21"/>
    </p:embeddedFont>
    <p:embeddedFont>
      <p:font typeface="Source Sans Pro" panose="020B0503030403020204" pitchFamily="34" charset="0"/>
      <p:regular r:id="rId22"/>
      <p:bold r:id="rId23"/>
      <p:italic r:id="rId24"/>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6" d="100"/>
          <a:sy n="86" d="100"/>
        </p:scale>
        <p:origin x="85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3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hyperlink" Target="https://es.khanacademy.org/" TargetMode="External"/><Relationship Id="rId4" Type="http://schemas.openxmlformats.org/officeDocument/2006/relationships/hyperlink" Target="https://docs.python.org/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86370"/>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Algoritmos de Búsqueda y Ordenamiento en Python</a:t>
            </a:r>
            <a:endParaRPr lang="en-US" sz="3850" dirty="0"/>
          </a:p>
        </p:txBody>
      </p:sp>
      <p:sp>
        <p:nvSpPr>
          <p:cNvPr id="4" name="Text 1"/>
          <p:cNvSpPr/>
          <p:nvPr/>
        </p:nvSpPr>
        <p:spPr>
          <a:xfrm>
            <a:off x="6324124" y="3932277"/>
            <a:ext cx="7468553" cy="670084"/>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Un trabajo práctico de Programación I sobre la aplicación de algoritmos a una lista de empleados.</a:t>
            </a:r>
            <a:endParaRPr lang="en-US" sz="1600" dirty="0"/>
          </a:p>
        </p:txBody>
      </p:sp>
      <p:sp>
        <p:nvSpPr>
          <p:cNvPr id="5" name="Text 2"/>
          <p:cNvSpPr/>
          <p:nvPr/>
        </p:nvSpPr>
        <p:spPr>
          <a:xfrm>
            <a:off x="6324124" y="4837986"/>
            <a:ext cx="7468553" cy="1005126"/>
          </a:xfrm>
          <a:prstGeom prst="rect">
            <a:avLst/>
          </a:prstGeom>
          <a:noFill/>
          <a:ln/>
        </p:spPr>
        <p:txBody>
          <a:bodyPr wrap="squar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Alumno:</a:t>
            </a:r>
            <a:r>
              <a:rPr lang="en-US" sz="1600" dirty="0">
                <a:solidFill>
                  <a:srgbClr val="3A3630"/>
                </a:solidFill>
                <a:latin typeface="Source Sans Pro" pitchFamily="34" charset="0"/>
                <a:ea typeface="Source Sans Pro" pitchFamily="34" charset="-122"/>
                <a:cs typeface="Source Sans Pro" pitchFamily="34" charset="-120"/>
              </a:rPr>
              <a:t> Juan Manuel Gomez</a:t>
            </a:r>
          </a:p>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Materia:</a:t>
            </a:r>
            <a:r>
              <a:rPr lang="en-US" sz="1600" dirty="0">
                <a:solidFill>
                  <a:srgbClr val="3A3630"/>
                </a:solidFill>
                <a:latin typeface="Source Sans Pro" pitchFamily="34" charset="0"/>
                <a:ea typeface="Source Sans Pro" pitchFamily="34" charset="-122"/>
                <a:cs typeface="Source Sans Pro" pitchFamily="34" charset="-120"/>
              </a:rPr>
              <a:t> </a:t>
            </a:r>
            <a:r>
              <a:rPr lang="en-US" sz="1600" dirty="0" err="1">
                <a:solidFill>
                  <a:srgbClr val="3A3630"/>
                </a:solidFill>
                <a:latin typeface="Source Sans Pro" pitchFamily="34" charset="0"/>
                <a:ea typeface="Source Sans Pro" pitchFamily="34" charset="-122"/>
                <a:cs typeface="Source Sans Pro" pitchFamily="34" charset="-120"/>
              </a:rPr>
              <a:t>Programación</a:t>
            </a:r>
            <a:r>
              <a:rPr lang="en-US" sz="1600" dirty="0">
                <a:solidFill>
                  <a:srgbClr val="3A3630"/>
                </a:solidFill>
                <a:latin typeface="Source Sans Pro" pitchFamily="34" charset="0"/>
                <a:ea typeface="Source Sans Pro" pitchFamily="34" charset="-122"/>
                <a:cs typeface="Source Sans Pro" pitchFamily="34" charset="-120"/>
              </a:rPr>
              <a:t> I</a:t>
            </a:r>
          </a:p>
          <a:p>
            <a:pPr marL="0" indent="0" algn="l">
              <a:lnSpc>
                <a:spcPts val="2600"/>
              </a:lnSpc>
              <a:buNone/>
            </a:pPr>
            <a:r>
              <a:rPr lang="en-US" sz="1600" b="1" dirty="0" err="1">
                <a:solidFill>
                  <a:srgbClr val="3A3630"/>
                </a:solidFill>
                <a:latin typeface="Source Sans Pro" pitchFamily="34" charset="0"/>
                <a:ea typeface="Source Sans Pro" pitchFamily="34" charset="-122"/>
                <a:cs typeface="Source Sans Pro" pitchFamily="34" charset="-120"/>
              </a:rPr>
              <a:t>Profesor</a:t>
            </a:r>
            <a:r>
              <a:rPr lang="en-US" sz="1600" b="1" dirty="0">
                <a:solidFill>
                  <a:srgbClr val="3A3630"/>
                </a:solidFill>
                <a:latin typeface="Source Sans Pro" pitchFamily="34" charset="0"/>
                <a:ea typeface="Source Sans Pro" pitchFamily="34" charset="-122"/>
                <a:cs typeface="Source Sans Pro" pitchFamily="34" charset="-120"/>
              </a:rPr>
              <a:t>/a:</a:t>
            </a:r>
            <a:r>
              <a:rPr lang="en-US" sz="1600" dirty="0">
                <a:solidFill>
                  <a:srgbClr val="3A3630"/>
                </a:solidFill>
                <a:latin typeface="Source Sans Pro" pitchFamily="34" charset="0"/>
                <a:ea typeface="Source Sans Pro" pitchFamily="34" charset="-122"/>
                <a:cs typeface="Source Sans Pro" pitchFamily="34" charset="-120"/>
              </a:rPr>
              <a:t> Ariel </a:t>
            </a:r>
            <a:r>
              <a:rPr lang="en-US" sz="1600" dirty="0" err="1">
                <a:solidFill>
                  <a:srgbClr val="3A3630"/>
                </a:solidFill>
                <a:latin typeface="Source Sans Pro" pitchFamily="34" charset="0"/>
                <a:ea typeface="Source Sans Pro" pitchFamily="34" charset="-122"/>
                <a:cs typeface="Source Sans Pro" pitchFamily="34" charset="-120"/>
              </a:rPr>
              <a:t>Enferrel</a:t>
            </a:r>
            <a:endParaRPr lang="en-US" sz="1600" dirty="0">
              <a:solidFill>
                <a:srgbClr val="3A3630"/>
              </a:solidFill>
              <a:latin typeface="Source Sans Pro" pitchFamily="34" charset="0"/>
              <a:ea typeface="Source Sans Pro" pitchFamily="34" charset="-122"/>
              <a:cs typeface="Source Sans Pro" pitchFamily="34" charset="-120"/>
            </a:endParaRPr>
          </a:p>
          <a:p>
            <a:pPr>
              <a:lnSpc>
                <a:spcPts val="2600"/>
              </a:lnSpc>
            </a:pPr>
            <a:r>
              <a:rPr lang="en-US" sz="1600" b="1" dirty="0">
                <a:solidFill>
                  <a:srgbClr val="3A3630"/>
                </a:solidFill>
                <a:latin typeface="Source Sans Pro" pitchFamily="34" charset="0"/>
                <a:ea typeface="Source Sans Pro" pitchFamily="34" charset="-122"/>
              </a:rPr>
              <a:t>Link video </a:t>
            </a:r>
            <a:r>
              <a:rPr lang="en-US" sz="1600" b="1" dirty="0" err="1">
                <a:solidFill>
                  <a:srgbClr val="3A3630"/>
                </a:solidFill>
                <a:latin typeface="Source Sans Pro" pitchFamily="34" charset="0"/>
                <a:ea typeface="Source Sans Pro" pitchFamily="34" charset="-122"/>
              </a:rPr>
              <a:t>explicativo</a:t>
            </a:r>
            <a:r>
              <a:rPr lang="en-US" sz="1600" b="1" dirty="0">
                <a:solidFill>
                  <a:srgbClr val="3A3630"/>
                </a:solidFill>
                <a:latin typeface="Source Sans Pro" pitchFamily="34" charset="0"/>
                <a:ea typeface="Source Sans Pro" pitchFamily="34" charset="-122"/>
              </a:rPr>
              <a:t>: </a:t>
            </a:r>
            <a:r>
              <a:rPr lang="en-US" sz="1600" dirty="0">
                <a:solidFill>
                  <a:srgbClr val="3A3630"/>
                </a:solidFill>
                <a:latin typeface="Source Sans Pro" pitchFamily="34" charset="0"/>
                <a:ea typeface="Source Sans Pro" pitchFamily="34" charset="-122"/>
              </a:rPr>
              <a:t>https://drive.google.com/file/d/17i6bTkRNEuixHVWcieNIP74R6ZTORb-q/view?usp=sharing</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804386"/>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Consola:</a:t>
            </a:r>
            <a:endParaRPr lang="en-US" sz="3850" dirty="0"/>
          </a:p>
        </p:txBody>
      </p:sp>
      <p:pic>
        <p:nvPicPr>
          <p:cNvPr id="3" name="Image 0" descr="preencoded.png"/>
          <p:cNvPicPr>
            <a:picLocks noChangeAspect="1"/>
          </p:cNvPicPr>
          <p:nvPr/>
        </p:nvPicPr>
        <p:blipFill>
          <a:blip r:embed="rId3"/>
          <a:stretch>
            <a:fillRect/>
          </a:stretch>
        </p:blipFill>
        <p:spPr>
          <a:xfrm>
            <a:off x="837724" y="1970008"/>
            <a:ext cx="8548807" cy="4648795"/>
          </a:xfrm>
          <a:prstGeom prst="rect">
            <a:avLst/>
          </a:prstGeom>
        </p:spPr>
      </p:pic>
      <p:sp>
        <p:nvSpPr>
          <p:cNvPr id="4" name="Text 1"/>
          <p:cNvSpPr/>
          <p:nvPr/>
        </p:nvSpPr>
        <p:spPr>
          <a:xfrm>
            <a:off x="12291417" y="1922859"/>
            <a:ext cx="1508879"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2"/>
          <p:cNvSpPr/>
          <p:nvPr/>
        </p:nvSpPr>
        <p:spPr>
          <a:xfrm>
            <a:off x="837724" y="7090053"/>
            <a:ext cx="12954952" cy="335042"/>
          </a:xfrm>
          <a:prstGeom prst="rect">
            <a:avLst/>
          </a:prstGeom>
          <a:noFill/>
          <a:ln/>
        </p:spPr>
        <p:txBody>
          <a:bodyPr wrap="none" lIns="0" tIns="0" rIns="0" bIns="0" rtlCol="0" anchor="t"/>
          <a:lstStyle/>
          <a:p>
            <a:pPr marL="0" indent="0" algn="l">
              <a:lnSpc>
                <a:spcPts val="2600"/>
              </a:lnSpc>
              <a:buNone/>
            </a:pPr>
            <a:endParaRPr lang="en-US" sz="1600"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480548"/>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pic>
        <p:nvPicPr>
          <p:cNvPr id="3" name="Image 0" descr="preencoded.png"/>
          <p:cNvPicPr>
            <a:picLocks noChangeAspect="1"/>
          </p:cNvPicPr>
          <p:nvPr/>
        </p:nvPicPr>
        <p:blipFill>
          <a:blip r:embed="rId3"/>
          <a:stretch>
            <a:fillRect/>
          </a:stretch>
        </p:blipFill>
        <p:spPr>
          <a:xfrm>
            <a:off x="837724" y="3650337"/>
            <a:ext cx="2853690" cy="817959"/>
          </a:xfrm>
          <a:prstGeom prst="rect">
            <a:avLst/>
          </a:prstGeom>
        </p:spPr>
      </p:pic>
      <p:sp>
        <p:nvSpPr>
          <p:cNvPr id="4" name="Text 1"/>
          <p:cNvSpPr/>
          <p:nvPr/>
        </p:nvSpPr>
        <p:spPr>
          <a:xfrm>
            <a:off x="837724" y="4703921"/>
            <a:ext cx="2464118" cy="308015"/>
          </a:xfrm>
          <a:prstGeom prst="rect">
            <a:avLst/>
          </a:prstGeom>
          <a:noFill/>
          <a:ln/>
        </p:spPr>
        <p:txBody>
          <a:bodyPr wrap="none" lIns="0" tIns="0" rIns="0" bIns="0" rtlCol="0" anchor="t"/>
          <a:lstStyle/>
          <a:p>
            <a:pPr marL="0" indent="0" algn="l">
              <a:lnSpc>
                <a:spcPts val="2400"/>
              </a:lnSpc>
              <a:buNone/>
            </a:pPr>
            <a:endParaRPr lang="en-US" sz="1900" dirty="0"/>
          </a:p>
        </p:txBody>
      </p:sp>
      <p:sp>
        <p:nvSpPr>
          <p:cNvPr id="5" name="Text 2"/>
          <p:cNvSpPr/>
          <p:nvPr/>
        </p:nvSpPr>
        <p:spPr>
          <a:xfrm>
            <a:off x="837724" y="5221367"/>
            <a:ext cx="2855476" cy="33504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6" name="Image 1" descr="preencoded.png"/>
          <p:cNvPicPr>
            <a:picLocks noChangeAspect="1"/>
          </p:cNvPicPr>
          <p:nvPr/>
        </p:nvPicPr>
        <p:blipFill>
          <a:blip r:embed="rId4"/>
          <a:stretch>
            <a:fillRect/>
          </a:stretch>
        </p:blipFill>
        <p:spPr>
          <a:xfrm>
            <a:off x="4211836" y="3673078"/>
            <a:ext cx="2853690" cy="772478"/>
          </a:xfrm>
          <a:prstGeom prst="rect">
            <a:avLst/>
          </a:prstGeom>
        </p:spPr>
      </p:pic>
      <p:sp>
        <p:nvSpPr>
          <p:cNvPr id="7" name="Text 3"/>
          <p:cNvSpPr/>
          <p:nvPr/>
        </p:nvSpPr>
        <p:spPr>
          <a:xfrm>
            <a:off x="4211836" y="4681180"/>
            <a:ext cx="2464118" cy="308015"/>
          </a:xfrm>
          <a:prstGeom prst="rect">
            <a:avLst/>
          </a:prstGeom>
          <a:noFill/>
          <a:ln/>
        </p:spPr>
        <p:txBody>
          <a:bodyPr wrap="none" lIns="0" tIns="0" rIns="0" bIns="0" rtlCol="0" anchor="t"/>
          <a:lstStyle/>
          <a:p>
            <a:pPr marL="0" indent="0" algn="l">
              <a:lnSpc>
                <a:spcPts val="2400"/>
              </a:lnSpc>
              <a:buNone/>
            </a:pPr>
            <a:endParaRPr lang="en-US" sz="1900" dirty="0"/>
          </a:p>
        </p:txBody>
      </p:sp>
      <p:sp>
        <p:nvSpPr>
          <p:cNvPr id="8" name="Text 4"/>
          <p:cNvSpPr/>
          <p:nvPr/>
        </p:nvSpPr>
        <p:spPr>
          <a:xfrm>
            <a:off x="4211836" y="5198626"/>
            <a:ext cx="2855476" cy="33504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9" name="Image 2" descr="preencoded.png"/>
          <p:cNvPicPr>
            <a:picLocks noChangeAspect="1"/>
          </p:cNvPicPr>
          <p:nvPr/>
        </p:nvPicPr>
        <p:blipFill>
          <a:blip r:embed="rId5"/>
          <a:stretch>
            <a:fillRect/>
          </a:stretch>
        </p:blipFill>
        <p:spPr>
          <a:xfrm>
            <a:off x="7585948" y="3646170"/>
            <a:ext cx="2855476" cy="826294"/>
          </a:xfrm>
          <a:prstGeom prst="rect">
            <a:avLst/>
          </a:prstGeom>
        </p:spPr>
      </p:pic>
      <p:sp>
        <p:nvSpPr>
          <p:cNvPr id="10" name="Text 5"/>
          <p:cNvSpPr/>
          <p:nvPr/>
        </p:nvSpPr>
        <p:spPr>
          <a:xfrm>
            <a:off x="7585948" y="4708088"/>
            <a:ext cx="2464118" cy="308015"/>
          </a:xfrm>
          <a:prstGeom prst="rect">
            <a:avLst/>
          </a:prstGeom>
          <a:noFill/>
          <a:ln/>
        </p:spPr>
        <p:txBody>
          <a:bodyPr wrap="none" lIns="0" tIns="0" rIns="0" bIns="0" rtlCol="0" anchor="t"/>
          <a:lstStyle/>
          <a:p>
            <a:pPr marL="0" indent="0" algn="l">
              <a:lnSpc>
                <a:spcPts val="2400"/>
              </a:lnSpc>
              <a:buNone/>
            </a:pPr>
            <a:endParaRPr lang="en-US" sz="1900" dirty="0"/>
          </a:p>
        </p:txBody>
      </p:sp>
      <p:sp>
        <p:nvSpPr>
          <p:cNvPr id="11" name="Text 6"/>
          <p:cNvSpPr/>
          <p:nvPr/>
        </p:nvSpPr>
        <p:spPr>
          <a:xfrm>
            <a:off x="7585948" y="5225534"/>
            <a:ext cx="2855476"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12" name="Text 7"/>
          <p:cNvSpPr/>
          <p:nvPr/>
        </p:nvSpPr>
        <p:spPr>
          <a:xfrm>
            <a:off x="10960060" y="4163973"/>
            <a:ext cx="2464118" cy="308015"/>
          </a:xfrm>
          <a:prstGeom prst="rect">
            <a:avLst/>
          </a:prstGeom>
          <a:noFill/>
          <a:ln/>
        </p:spPr>
        <p:txBody>
          <a:bodyPr wrap="none" lIns="0" tIns="0" rIns="0" bIns="0" rtlCol="0" anchor="t"/>
          <a:lstStyle/>
          <a:p>
            <a:pPr marL="0" indent="0" algn="l">
              <a:lnSpc>
                <a:spcPts val="2400"/>
              </a:lnSpc>
              <a:buNone/>
            </a:pPr>
            <a:endParaRPr lang="en-US" sz="1900" dirty="0"/>
          </a:p>
        </p:txBody>
      </p:sp>
      <p:sp>
        <p:nvSpPr>
          <p:cNvPr id="13" name="Text 8"/>
          <p:cNvSpPr/>
          <p:nvPr/>
        </p:nvSpPr>
        <p:spPr>
          <a:xfrm>
            <a:off x="10960060" y="4681418"/>
            <a:ext cx="2855476" cy="335042"/>
          </a:xfrm>
          <a:prstGeom prst="rect">
            <a:avLst/>
          </a:prstGeom>
          <a:noFill/>
          <a:ln/>
        </p:spPr>
        <p:txBody>
          <a:bodyPr wrap="none" lIns="0" tIns="0" rIns="0" bIns="0" rtlCol="0" anchor="t"/>
          <a:lstStyle/>
          <a:p>
            <a:pPr marL="0" indent="0" algn="l">
              <a:lnSpc>
                <a:spcPts val="2600"/>
              </a:lnSpc>
              <a:buNone/>
            </a:pPr>
            <a:endParaRPr lang="en-US" sz="1600"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3008352"/>
            <a:ext cx="5683329" cy="698302"/>
          </a:xfrm>
          <a:prstGeom prst="rect">
            <a:avLst/>
          </a:prstGeom>
        </p:spPr>
      </p:pic>
      <p:pic>
        <p:nvPicPr>
          <p:cNvPr id="3" name="Image 1" descr="preencoded.png"/>
          <p:cNvPicPr>
            <a:picLocks noChangeAspect="1"/>
          </p:cNvPicPr>
          <p:nvPr/>
        </p:nvPicPr>
        <p:blipFill>
          <a:blip r:embed="rId4"/>
          <a:stretch>
            <a:fillRect/>
          </a:stretch>
        </p:blipFill>
        <p:spPr>
          <a:xfrm>
            <a:off x="7039689" y="3008352"/>
            <a:ext cx="3757136" cy="759262"/>
          </a:xfrm>
          <a:prstGeom prst="rect">
            <a:avLst/>
          </a:prstGeom>
        </p:spPr>
      </p:pic>
      <p:sp>
        <p:nvSpPr>
          <p:cNvPr id="4" name="Text 0"/>
          <p:cNvSpPr/>
          <p:nvPr/>
        </p:nvSpPr>
        <p:spPr>
          <a:xfrm>
            <a:off x="7039689" y="4003238"/>
            <a:ext cx="6760607"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837724" y="4840843"/>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2484715"/>
            <a:ext cx="3917633" cy="1724978"/>
          </a:xfrm>
          <a:prstGeom prst="rect">
            <a:avLst/>
          </a:prstGeom>
        </p:spPr>
      </p:pic>
      <p:pic>
        <p:nvPicPr>
          <p:cNvPr id="3" name="Image 1" descr="preencoded.png"/>
          <p:cNvPicPr>
            <a:picLocks noChangeAspect="1"/>
          </p:cNvPicPr>
          <p:nvPr/>
        </p:nvPicPr>
        <p:blipFill>
          <a:blip r:embed="rId4"/>
          <a:stretch>
            <a:fillRect/>
          </a:stretch>
        </p:blipFill>
        <p:spPr>
          <a:xfrm>
            <a:off x="5423773" y="2484715"/>
            <a:ext cx="4215289" cy="1806535"/>
          </a:xfrm>
          <a:prstGeom prst="rect">
            <a:avLst/>
          </a:prstGeom>
        </p:spPr>
      </p:pic>
      <p:sp>
        <p:nvSpPr>
          <p:cNvPr id="4" name="Text 0"/>
          <p:cNvSpPr/>
          <p:nvPr/>
        </p:nvSpPr>
        <p:spPr>
          <a:xfrm>
            <a:off x="5423773" y="4526875"/>
            <a:ext cx="8376523"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837724" y="5364480"/>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3038594"/>
            <a:ext cx="3770233" cy="759262"/>
          </a:xfrm>
          <a:prstGeom prst="rect">
            <a:avLst/>
          </a:prstGeom>
        </p:spPr>
      </p:pic>
      <p:pic>
        <p:nvPicPr>
          <p:cNvPr id="3" name="Image 1" descr="preencoded.png"/>
          <p:cNvPicPr>
            <a:picLocks noChangeAspect="1"/>
          </p:cNvPicPr>
          <p:nvPr/>
        </p:nvPicPr>
        <p:blipFill>
          <a:blip r:embed="rId4"/>
          <a:stretch>
            <a:fillRect/>
          </a:stretch>
        </p:blipFill>
        <p:spPr>
          <a:xfrm>
            <a:off x="5289113" y="3038594"/>
            <a:ext cx="4193024" cy="698778"/>
          </a:xfrm>
          <a:prstGeom prst="rect">
            <a:avLst/>
          </a:prstGeom>
        </p:spPr>
      </p:pic>
      <p:sp>
        <p:nvSpPr>
          <p:cNvPr id="4" name="Text 0"/>
          <p:cNvSpPr/>
          <p:nvPr/>
        </p:nvSpPr>
        <p:spPr>
          <a:xfrm>
            <a:off x="5289113" y="3972997"/>
            <a:ext cx="8511183"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5" name="Text 1"/>
          <p:cNvSpPr/>
          <p:nvPr/>
        </p:nvSpPr>
        <p:spPr>
          <a:xfrm>
            <a:off x="837724" y="4810601"/>
            <a:ext cx="4928354" cy="615910"/>
          </a:xfrm>
          <a:prstGeom prst="rect">
            <a:avLst/>
          </a:prstGeom>
          <a:noFill/>
          <a:ln/>
        </p:spPr>
        <p:txBody>
          <a:bodyPr wrap="none" lIns="0" tIns="0" rIns="0" bIns="0" rtlCol="0" anchor="t"/>
          <a:lstStyle/>
          <a:p>
            <a:pPr marL="0" indent="0" algn="l">
              <a:lnSpc>
                <a:spcPts val="4850"/>
              </a:lnSpc>
              <a:buNone/>
            </a:pPr>
            <a:endParaRPr lang="en-US" sz="3850"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57833" y="520898"/>
            <a:ext cx="5499497" cy="557213"/>
          </a:xfrm>
          <a:prstGeom prst="rect">
            <a:avLst/>
          </a:prstGeom>
          <a:noFill/>
          <a:ln/>
        </p:spPr>
        <p:txBody>
          <a:bodyPr wrap="none" lIns="0" tIns="0" rIns="0" bIns="0" rtlCol="0" anchor="t"/>
          <a:lstStyle/>
          <a:p>
            <a:pPr marL="0" indent="0" algn="l">
              <a:lnSpc>
                <a:spcPts val="4350"/>
              </a:lnSpc>
              <a:buNone/>
            </a:pPr>
            <a:r>
              <a:rPr lang="en-US" sz="3500" dirty="0">
                <a:solidFill>
                  <a:srgbClr val="38512F"/>
                </a:solidFill>
                <a:latin typeface="Lora" pitchFamily="34" charset="0"/>
                <a:ea typeface="Lora" pitchFamily="34" charset="-122"/>
                <a:cs typeface="Lora" pitchFamily="34" charset="-120"/>
              </a:rPr>
              <a:t>Metodología de Desarrollo</a:t>
            </a:r>
            <a:endParaRPr lang="en-US" sz="3500" dirty="0"/>
          </a:p>
        </p:txBody>
      </p:sp>
      <p:sp>
        <p:nvSpPr>
          <p:cNvPr id="3" name="Shape 1"/>
          <p:cNvSpPr/>
          <p:nvPr/>
        </p:nvSpPr>
        <p:spPr>
          <a:xfrm>
            <a:off x="757833" y="1456968"/>
            <a:ext cx="189428" cy="1136690"/>
          </a:xfrm>
          <a:prstGeom prst="roundRect">
            <a:avLst>
              <a:gd name="adj" fmla="val 15003"/>
            </a:avLst>
          </a:prstGeom>
          <a:solidFill>
            <a:srgbClr val="F3E7D4"/>
          </a:solidFill>
          <a:ln/>
        </p:spPr>
        <p:txBody>
          <a:bodyPr/>
          <a:lstStyle/>
          <a:p>
            <a:endParaRPr lang="es-AR"/>
          </a:p>
        </p:txBody>
      </p:sp>
      <p:sp>
        <p:nvSpPr>
          <p:cNvPr id="4" name="Text 2"/>
          <p:cNvSpPr/>
          <p:nvPr/>
        </p:nvSpPr>
        <p:spPr>
          <a:xfrm>
            <a:off x="1136690" y="1646396"/>
            <a:ext cx="2228850" cy="278606"/>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Revisión Bibliográfica</a:t>
            </a:r>
            <a:endParaRPr lang="en-US" sz="1750" dirty="0"/>
          </a:p>
        </p:txBody>
      </p:sp>
      <p:sp>
        <p:nvSpPr>
          <p:cNvPr id="5" name="Text 3"/>
          <p:cNvSpPr/>
          <p:nvPr/>
        </p:nvSpPr>
        <p:spPr>
          <a:xfrm>
            <a:off x="1136690" y="2038588"/>
            <a:ext cx="12735878" cy="30301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Investigación exhaustiva de fuentes confiables sobre algoritmos de búsqueda y ordenamiento.</a:t>
            </a:r>
            <a:endParaRPr lang="en-US" sz="1450" dirty="0"/>
          </a:p>
        </p:txBody>
      </p:sp>
      <p:sp>
        <p:nvSpPr>
          <p:cNvPr id="6" name="Shape 4"/>
          <p:cNvSpPr/>
          <p:nvPr/>
        </p:nvSpPr>
        <p:spPr>
          <a:xfrm>
            <a:off x="1041916" y="2735699"/>
            <a:ext cx="189428" cy="1136690"/>
          </a:xfrm>
          <a:prstGeom prst="roundRect">
            <a:avLst>
              <a:gd name="adj" fmla="val 15003"/>
            </a:avLst>
          </a:prstGeom>
          <a:solidFill>
            <a:srgbClr val="F3E7D4"/>
          </a:solidFill>
          <a:ln/>
        </p:spPr>
        <p:txBody>
          <a:bodyPr/>
          <a:lstStyle/>
          <a:p>
            <a:endParaRPr lang="es-AR"/>
          </a:p>
        </p:txBody>
      </p:sp>
      <p:sp>
        <p:nvSpPr>
          <p:cNvPr id="7" name="Text 5"/>
          <p:cNvSpPr/>
          <p:nvPr/>
        </p:nvSpPr>
        <p:spPr>
          <a:xfrm>
            <a:off x="1420773" y="2925128"/>
            <a:ext cx="2228850" cy="278606"/>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Análisis y Selección</a:t>
            </a:r>
            <a:endParaRPr lang="en-US" sz="1750" dirty="0"/>
          </a:p>
        </p:txBody>
      </p:sp>
      <p:sp>
        <p:nvSpPr>
          <p:cNvPr id="8" name="Text 6"/>
          <p:cNvSpPr/>
          <p:nvPr/>
        </p:nvSpPr>
        <p:spPr>
          <a:xfrm>
            <a:off x="1420773" y="3317319"/>
            <a:ext cx="12451794" cy="30301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Evaluación de diferentes métodos para elegir los algoritmos más adecuados según el alcance del proyecto.</a:t>
            </a:r>
            <a:endParaRPr lang="en-US" sz="1450" dirty="0"/>
          </a:p>
        </p:txBody>
      </p:sp>
      <p:sp>
        <p:nvSpPr>
          <p:cNvPr id="9" name="Shape 7"/>
          <p:cNvSpPr/>
          <p:nvPr/>
        </p:nvSpPr>
        <p:spPr>
          <a:xfrm>
            <a:off x="1326118" y="4014430"/>
            <a:ext cx="189428" cy="1136690"/>
          </a:xfrm>
          <a:prstGeom prst="roundRect">
            <a:avLst>
              <a:gd name="adj" fmla="val 15003"/>
            </a:avLst>
          </a:prstGeom>
          <a:solidFill>
            <a:srgbClr val="F3E7D4"/>
          </a:solidFill>
          <a:ln/>
        </p:spPr>
        <p:txBody>
          <a:bodyPr/>
          <a:lstStyle/>
          <a:p>
            <a:endParaRPr lang="es-AR"/>
          </a:p>
        </p:txBody>
      </p:sp>
      <p:sp>
        <p:nvSpPr>
          <p:cNvPr id="10" name="Text 8"/>
          <p:cNvSpPr/>
          <p:nvPr/>
        </p:nvSpPr>
        <p:spPr>
          <a:xfrm>
            <a:off x="1704975" y="4203859"/>
            <a:ext cx="2228850" cy="278606"/>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Diseño Preliminar</a:t>
            </a:r>
            <a:endParaRPr lang="en-US" sz="1750" dirty="0"/>
          </a:p>
        </p:txBody>
      </p:sp>
      <p:sp>
        <p:nvSpPr>
          <p:cNvPr id="11" name="Text 9"/>
          <p:cNvSpPr/>
          <p:nvPr/>
        </p:nvSpPr>
        <p:spPr>
          <a:xfrm>
            <a:off x="1704975" y="4596051"/>
            <a:ext cx="12167592" cy="30301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Diseño del pseudocódigo y la lógica del programa en papel, definiendo la estructura y las interacciones.</a:t>
            </a:r>
            <a:endParaRPr lang="en-US" sz="1450" dirty="0"/>
          </a:p>
        </p:txBody>
      </p:sp>
      <p:sp>
        <p:nvSpPr>
          <p:cNvPr id="12" name="Shape 10"/>
          <p:cNvSpPr/>
          <p:nvPr/>
        </p:nvSpPr>
        <p:spPr>
          <a:xfrm>
            <a:off x="1610320" y="5293162"/>
            <a:ext cx="189428" cy="1136690"/>
          </a:xfrm>
          <a:prstGeom prst="roundRect">
            <a:avLst>
              <a:gd name="adj" fmla="val 15003"/>
            </a:avLst>
          </a:prstGeom>
          <a:solidFill>
            <a:srgbClr val="F3E7D4"/>
          </a:solidFill>
          <a:ln/>
        </p:spPr>
        <p:txBody>
          <a:bodyPr/>
          <a:lstStyle/>
          <a:p>
            <a:endParaRPr lang="es-AR"/>
          </a:p>
        </p:txBody>
      </p:sp>
      <p:sp>
        <p:nvSpPr>
          <p:cNvPr id="13" name="Text 11"/>
          <p:cNvSpPr/>
          <p:nvPr/>
        </p:nvSpPr>
        <p:spPr>
          <a:xfrm>
            <a:off x="1989177" y="5482590"/>
            <a:ext cx="2523053" cy="278606"/>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Programación y Pruebas</a:t>
            </a:r>
            <a:endParaRPr lang="en-US" sz="1750" dirty="0"/>
          </a:p>
        </p:txBody>
      </p:sp>
      <p:sp>
        <p:nvSpPr>
          <p:cNvPr id="14" name="Text 12"/>
          <p:cNvSpPr/>
          <p:nvPr/>
        </p:nvSpPr>
        <p:spPr>
          <a:xfrm>
            <a:off x="1989177" y="5874782"/>
            <a:ext cx="11883390" cy="30301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Implementación del código en Python, realizando pruebas iterativas para garantizar el correcto funcionamiento de cada función.</a:t>
            </a:r>
            <a:endParaRPr lang="en-US" sz="1450" dirty="0"/>
          </a:p>
        </p:txBody>
      </p:sp>
      <p:sp>
        <p:nvSpPr>
          <p:cNvPr id="15" name="Shape 13"/>
          <p:cNvSpPr/>
          <p:nvPr/>
        </p:nvSpPr>
        <p:spPr>
          <a:xfrm>
            <a:off x="1326118" y="6571893"/>
            <a:ext cx="189428" cy="1136690"/>
          </a:xfrm>
          <a:prstGeom prst="roundRect">
            <a:avLst>
              <a:gd name="adj" fmla="val 15003"/>
            </a:avLst>
          </a:prstGeom>
          <a:solidFill>
            <a:srgbClr val="F3E7D4"/>
          </a:solidFill>
          <a:ln/>
        </p:spPr>
        <p:txBody>
          <a:bodyPr/>
          <a:lstStyle/>
          <a:p>
            <a:endParaRPr lang="es-AR"/>
          </a:p>
        </p:txBody>
      </p:sp>
      <p:sp>
        <p:nvSpPr>
          <p:cNvPr id="16" name="Text 14"/>
          <p:cNvSpPr/>
          <p:nvPr/>
        </p:nvSpPr>
        <p:spPr>
          <a:xfrm>
            <a:off x="1704975" y="6761321"/>
            <a:ext cx="3240762" cy="278606"/>
          </a:xfrm>
          <a:prstGeom prst="rect">
            <a:avLst/>
          </a:prstGeom>
          <a:noFill/>
          <a:ln/>
        </p:spPr>
        <p:txBody>
          <a:bodyPr wrap="none" lIns="0" tIns="0" rIns="0" bIns="0" rtlCol="0" anchor="t"/>
          <a:lstStyle/>
          <a:p>
            <a:pPr marL="0" indent="0" algn="l">
              <a:lnSpc>
                <a:spcPts val="2150"/>
              </a:lnSpc>
              <a:buNone/>
            </a:pPr>
            <a:r>
              <a:rPr lang="en-US" sz="1750" dirty="0">
                <a:solidFill>
                  <a:srgbClr val="3A3630"/>
                </a:solidFill>
                <a:latin typeface="Lora" pitchFamily="34" charset="0"/>
                <a:ea typeface="Lora" pitchFamily="34" charset="-122"/>
                <a:cs typeface="Lora" pitchFamily="34" charset="-120"/>
              </a:rPr>
              <a:t>Documentación y Presentación</a:t>
            </a:r>
            <a:endParaRPr lang="en-US" sz="1750" dirty="0"/>
          </a:p>
        </p:txBody>
      </p:sp>
      <p:sp>
        <p:nvSpPr>
          <p:cNvPr id="17" name="Text 15"/>
          <p:cNvSpPr/>
          <p:nvPr/>
        </p:nvSpPr>
        <p:spPr>
          <a:xfrm>
            <a:off x="1704975" y="7153513"/>
            <a:ext cx="12167592" cy="303014"/>
          </a:xfrm>
          <a:prstGeom prst="rect">
            <a:avLst/>
          </a:prstGeom>
          <a:noFill/>
          <a:ln/>
        </p:spPr>
        <p:txBody>
          <a:bodyPr wrap="none" lIns="0" tIns="0" rIns="0" bIns="0" rtlCol="0" anchor="t"/>
          <a:lstStyle/>
          <a:p>
            <a:pPr marL="0" indent="0" algn="l">
              <a:lnSpc>
                <a:spcPts val="2350"/>
              </a:lnSpc>
              <a:buNone/>
            </a:pPr>
            <a:r>
              <a:rPr lang="en-US" sz="1450" dirty="0">
                <a:solidFill>
                  <a:srgbClr val="3A3630"/>
                </a:solidFill>
                <a:latin typeface="Source Sans Pro" pitchFamily="34" charset="0"/>
                <a:ea typeface="Source Sans Pro" pitchFamily="34" charset="-122"/>
                <a:cs typeface="Source Sans Pro" pitchFamily="34" charset="-120"/>
              </a:rPr>
              <a:t>Grabación de un video explicativo del programa, complementado con una presentación visual detallada.</a:t>
            </a:r>
            <a:endParaRPr lang="en-US" sz="1450"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1055" y="564475"/>
            <a:ext cx="4899779" cy="603766"/>
          </a:xfrm>
          <a:prstGeom prst="rect">
            <a:avLst/>
          </a:prstGeom>
          <a:noFill/>
          <a:ln/>
        </p:spPr>
        <p:txBody>
          <a:bodyPr wrap="none" lIns="0" tIns="0" rIns="0" bIns="0" rtlCol="0" anchor="t"/>
          <a:lstStyle/>
          <a:p>
            <a:pPr marL="0" indent="0" algn="l">
              <a:lnSpc>
                <a:spcPts val="4750"/>
              </a:lnSpc>
              <a:buNone/>
            </a:pPr>
            <a:r>
              <a:rPr lang="en-US" sz="3800" dirty="0">
                <a:solidFill>
                  <a:srgbClr val="38512F"/>
                </a:solidFill>
                <a:latin typeface="Lora" pitchFamily="34" charset="0"/>
                <a:ea typeface="Lora" pitchFamily="34" charset="-122"/>
                <a:cs typeface="Lora" pitchFamily="34" charset="-120"/>
              </a:rPr>
              <a:t>Resultados Obtenidos</a:t>
            </a:r>
            <a:endParaRPr lang="en-US" sz="3800" dirty="0"/>
          </a:p>
        </p:txBody>
      </p:sp>
      <p:sp>
        <p:nvSpPr>
          <p:cNvPr id="3" name="Shape 1"/>
          <p:cNvSpPr/>
          <p:nvPr/>
        </p:nvSpPr>
        <p:spPr>
          <a:xfrm>
            <a:off x="821055" y="1578769"/>
            <a:ext cx="461843" cy="461843"/>
          </a:xfrm>
          <a:prstGeom prst="roundRect">
            <a:avLst>
              <a:gd name="adj" fmla="val 6667"/>
            </a:avLst>
          </a:prstGeom>
          <a:solidFill>
            <a:srgbClr val="F3E7D4"/>
          </a:solidFill>
          <a:ln/>
        </p:spPr>
        <p:txBody>
          <a:bodyPr/>
          <a:lstStyle/>
          <a:p>
            <a:endParaRPr lang="es-AR"/>
          </a:p>
        </p:txBody>
      </p:sp>
      <p:sp>
        <p:nvSpPr>
          <p:cNvPr id="4" name="Text 2"/>
          <p:cNvSpPr/>
          <p:nvPr/>
        </p:nvSpPr>
        <p:spPr>
          <a:xfrm>
            <a:off x="907018" y="1628537"/>
            <a:ext cx="289798" cy="362188"/>
          </a:xfrm>
          <a:prstGeom prst="rect">
            <a:avLst/>
          </a:prstGeom>
          <a:noFill/>
          <a:ln/>
        </p:spPr>
        <p:txBody>
          <a:bodyPr wrap="none" lIns="0" tIns="0" rIns="0" bIns="0" rtlCol="0" anchor="t"/>
          <a:lstStyle/>
          <a:p>
            <a:pPr marL="0" indent="0" algn="ctr">
              <a:lnSpc>
                <a:spcPts val="2250"/>
              </a:lnSpc>
              <a:buNone/>
            </a:pPr>
            <a:r>
              <a:rPr lang="en-US" sz="2250" dirty="0">
                <a:solidFill>
                  <a:srgbClr val="3A3630"/>
                </a:solidFill>
                <a:latin typeface="Lora" pitchFamily="34" charset="0"/>
                <a:ea typeface="Lora" pitchFamily="34" charset="-122"/>
                <a:cs typeface="Lora" pitchFamily="34" charset="-120"/>
              </a:rPr>
              <a:t>1</a:t>
            </a:r>
            <a:endParaRPr lang="en-US" sz="2250" dirty="0"/>
          </a:p>
        </p:txBody>
      </p:sp>
      <p:sp>
        <p:nvSpPr>
          <p:cNvPr id="5" name="Text 3"/>
          <p:cNvSpPr/>
          <p:nvPr/>
        </p:nvSpPr>
        <p:spPr>
          <a:xfrm>
            <a:off x="1488162" y="1649254"/>
            <a:ext cx="4112300" cy="301823"/>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Programa Completamente Funcional</a:t>
            </a:r>
            <a:endParaRPr lang="en-US" sz="1900" dirty="0"/>
          </a:p>
        </p:txBody>
      </p:sp>
      <p:sp>
        <p:nvSpPr>
          <p:cNvPr id="6" name="Text 4"/>
          <p:cNvSpPr/>
          <p:nvPr/>
        </p:nvSpPr>
        <p:spPr>
          <a:xfrm>
            <a:off x="1488162" y="2074188"/>
            <a:ext cx="12321183" cy="328374"/>
          </a:xfrm>
          <a:prstGeom prst="rect">
            <a:avLst/>
          </a:prstGeom>
          <a:noFill/>
          <a:ln/>
        </p:spPr>
        <p:txBody>
          <a:bodyPr wrap="non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Todas las opciones del menú del programa operan según lo previsto, desde el ordenamiento hasta la gestión de empleados.</a:t>
            </a:r>
            <a:endParaRPr lang="en-US" sz="1600" dirty="0"/>
          </a:p>
        </p:txBody>
      </p:sp>
      <p:sp>
        <p:nvSpPr>
          <p:cNvPr id="7" name="Shape 5"/>
          <p:cNvSpPr/>
          <p:nvPr/>
        </p:nvSpPr>
        <p:spPr>
          <a:xfrm>
            <a:off x="821055" y="2813090"/>
            <a:ext cx="461843" cy="461843"/>
          </a:xfrm>
          <a:prstGeom prst="roundRect">
            <a:avLst>
              <a:gd name="adj" fmla="val 6667"/>
            </a:avLst>
          </a:prstGeom>
          <a:solidFill>
            <a:srgbClr val="F3E7D4"/>
          </a:solidFill>
          <a:ln/>
        </p:spPr>
        <p:txBody>
          <a:bodyPr/>
          <a:lstStyle/>
          <a:p>
            <a:endParaRPr lang="es-AR"/>
          </a:p>
        </p:txBody>
      </p:sp>
      <p:sp>
        <p:nvSpPr>
          <p:cNvPr id="8" name="Text 6"/>
          <p:cNvSpPr/>
          <p:nvPr/>
        </p:nvSpPr>
        <p:spPr>
          <a:xfrm>
            <a:off x="907018" y="2862858"/>
            <a:ext cx="289798" cy="362188"/>
          </a:xfrm>
          <a:prstGeom prst="rect">
            <a:avLst/>
          </a:prstGeom>
          <a:noFill/>
          <a:ln/>
        </p:spPr>
        <p:txBody>
          <a:bodyPr wrap="none" lIns="0" tIns="0" rIns="0" bIns="0" rtlCol="0" anchor="t"/>
          <a:lstStyle/>
          <a:p>
            <a:pPr marL="0" indent="0" algn="ctr">
              <a:lnSpc>
                <a:spcPts val="2250"/>
              </a:lnSpc>
              <a:buNone/>
            </a:pPr>
            <a:r>
              <a:rPr lang="en-US" sz="2250" dirty="0">
                <a:solidFill>
                  <a:srgbClr val="3A3630"/>
                </a:solidFill>
                <a:latin typeface="Lora" pitchFamily="34" charset="0"/>
                <a:ea typeface="Lora" pitchFamily="34" charset="-122"/>
                <a:cs typeface="Lora" pitchFamily="34" charset="-120"/>
              </a:rPr>
              <a:t>2</a:t>
            </a:r>
            <a:endParaRPr lang="en-US" sz="2250" dirty="0"/>
          </a:p>
        </p:txBody>
      </p:sp>
      <p:sp>
        <p:nvSpPr>
          <p:cNvPr id="9" name="Text 7"/>
          <p:cNvSpPr/>
          <p:nvPr/>
        </p:nvSpPr>
        <p:spPr>
          <a:xfrm>
            <a:off x="1488162" y="2883575"/>
            <a:ext cx="2414945" cy="301823"/>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Ordenamiento Eficaz</a:t>
            </a:r>
            <a:endParaRPr lang="en-US" sz="1900" dirty="0"/>
          </a:p>
        </p:txBody>
      </p:sp>
      <p:sp>
        <p:nvSpPr>
          <p:cNvPr id="10" name="Text 8"/>
          <p:cNvSpPr/>
          <p:nvPr/>
        </p:nvSpPr>
        <p:spPr>
          <a:xfrm>
            <a:off x="1488162" y="3308509"/>
            <a:ext cx="12321183" cy="656749"/>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Se logró ordenar la lista de empleados por nombre, antigüedad y legajo, demostrando la correcta implementación de los algoritmos de ordenamiento.</a:t>
            </a:r>
            <a:endParaRPr lang="en-US" sz="1600" dirty="0"/>
          </a:p>
        </p:txBody>
      </p:sp>
      <p:sp>
        <p:nvSpPr>
          <p:cNvPr id="11" name="Shape 9"/>
          <p:cNvSpPr/>
          <p:nvPr/>
        </p:nvSpPr>
        <p:spPr>
          <a:xfrm>
            <a:off x="821055" y="4375785"/>
            <a:ext cx="461843" cy="461843"/>
          </a:xfrm>
          <a:prstGeom prst="roundRect">
            <a:avLst>
              <a:gd name="adj" fmla="val 6667"/>
            </a:avLst>
          </a:prstGeom>
          <a:solidFill>
            <a:srgbClr val="F3E7D4"/>
          </a:solidFill>
          <a:ln/>
        </p:spPr>
        <p:txBody>
          <a:bodyPr/>
          <a:lstStyle/>
          <a:p>
            <a:endParaRPr lang="es-AR"/>
          </a:p>
        </p:txBody>
      </p:sp>
      <p:sp>
        <p:nvSpPr>
          <p:cNvPr id="12" name="Text 10"/>
          <p:cNvSpPr/>
          <p:nvPr/>
        </p:nvSpPr>
        <p:spPr>
          <a:xfrm>
            <a:off x="907018" y="4425553"/>
            <a:ext cx="289798" cy="362188"/>
          </a:xfrm>
          <a:prstGeom prst="rect">
            <a:avLst/>
          </a:prstGeom>
          <a:noFill/>
          <a:ln/>
        </p:spPr>
        <p:txBody>
          <a:bodyPr wrap="none" lIns="0" tIns="0" rIns="0" bIns="0" rtlCol="0" anchor="t"/>
          <a:lstStyle/>
          <a:p>
            <a:pPr marL="0" indent="0" algn="ctr">
              <a:lnSpc>
                <a:spcPts val="2250"/>
              </a:lnSpc>
              <a:buNone/>
            </a:pPr>
            <a:r>
              <a:rPr lang="en-US" sz="2250" dirty="0">
                <a:solidFill>
                  <a:srgbClr val="3A3630"/>
                </a:solidFill>
                <a:latin typeface="Lora" pitchFamily="34" charset="0"/>
                <a:ea typeface="Lora" pitchFamily="34" charset="-122"/>
                <a:cs typeface="Lora" pitchFamily="34" charset="-120"/>
              </a:rPr>
              <a:t>3</a:t>
            </a:r>
            <a:endParaRPr lang="en-US" sz="2250" dirty="0"/>
          </a:p>
        </p:txBody>
      </p:sp>
      <p:sp>
        <p:nvSpPr>
          <p:cNvPr id="13" name="Text 11"/>
          <p:cNvSpPr/>
          <p:nvPr/>
        </p:nvSpPr>
        <p:spPr>
          <a:xfrm>
            <a:off x="1488162" y="4446270"/>
            <a:ext cx="2414945" cy="301823"/>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Búsqueda Precisa</a:t>
            </a:r>
            <a:endParaRPr lang="en-US" sz="1900" dirty="0"/>
          </a:p>
        </p:txBody>
      </p:sp>
      <p:sp>
        <p:nvSpPr>
          <p:cNvPr id="14" name="Text 12"/>
          <p:cNvSpPr/>
          <p:nvPr/>
        </p:nvSpPr>
        <p:spPr>
          <a:xfrm>
            <a:off x="1488162" y="4871204"/>
            <a:ext cx="12321183" cy="328374"/>
          </a:xfrm>
          <a:prstGeom prst="rect">
            <a:avLst/>
          </a:prstGeom>
          <a:noFill/>
          <a:ln/>
        </p:spPr>
        <p:txBody>
          <a:bodyPr wrap="non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La función de búsqueda por nombre devuelve con exactitud todos los datos del empleado consultado, facilitando el acceso a la información.</a:t>
            </a:r>
            <a:endParaRPr lang="en-US" sz="1600" dirty="0"/>
          </a:p>
        </p:txBody>
      </p:sp>
      <p:sp>
        <p:nvSpPr>
          <p:cNvPr id="15" name="Shape 13"/>
          <p:cNvSpPr/>
          <p:nvPr/>
        </p:nvSpPr>
        <p:spPr>
          <a:xfrm>
            <a:off x="821055" y="5610106"/>
            <a:ext cx="461843" cy="461843"/>
          </a:xfrm>
          <a:prstGeom prst="roundRect">
            <a:avLst>
              <a:gd name="adj" fmla="val 6667"/>
            </a:avLst>
          </a:prstGeom>
          <a:solidFill>
            <a:srgbClr val="F3E7D4"/>
          </a:solidFill>
          <a:ln/>
        </p:spPr>
        <p:txBody>
          <a:bodyPr/>
          <a:lstStyle/>
          <a:p>
            <a:endParaRPr lang="es-AR"/>
          </a:p>
        </p:txBody>
      </p:sp>
      <p:sp>
        <p:nvSpPr>
          <p:cNvPr id="16" name="Text 14"/>
          <p:cNvSpPr/>
          <p:nvPr/>
        </p:nvSpPr>
        <p:spPr>
          <a:xfrm>
            <a:off x="907018" y="5659874"/>
            <a:ext cx="289798" cy="362188"/>
          </a:xfrm>
          <a:prstGeom prst="rect">
            <a:avLst/>
          </a:prstGeom>
          <a:noFill/>
          <a:ln/>
        </p:spPr>
        <p:txBody>
          <a:bodyPr wrap="none" lIns="0" tIns="0" rIns="0" bIns="0" rtlCol="0" anchor="t"/>
          <a:lstStyle/>
          <a:p>
            <a:pPr marL="0" indent="0" algn="ctr">
              <a:lnSpc>
                <a:spcPts val="2250"/>
              </a:lnSpc>
              <a:buNone/>
            </a:pPr>
            <a:r>
              <a:rPr lang="en-US" sz="2250" dirty="0">
                <a:solidFill>
                  <a:srgbClr val="3A3630"/>
                </a:solidFill>
                <a:latin typeface="Lora" pitchFamily="34" charset="0"/>
                <a:ea typeface="Lora" pitchFamily="34" charset="-122"/>
                <a:cs typeface="Lora" pitchFamily="34" charset="-120"/>
              </a:rPr>
              <a:t>4</a:t>
            </a:r>
            <a:endParaRPr lang="en-US" sz="2250" dirty="0"/>
          </a:p>
        </p:txBody>
      </p:sp>
      <p:sp>
        <p:nvSpPr>
          <p:cNvPr id="17" name="Text 15"/>
          <p:cNvSpPr/>
          <p:nvPr/>
        </p:nvSpPr>
        <p:spPr>
          <a:xfrm>
            <a:off x="1488162" y="5680591"/>
            <a:ext cx="3719036" cy="301823"/>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Gestión de Datos en Tiempo Real</a:t>
            </a:r>
            <a:endParaRPr lang="en-US" sz="1900" dirty="0"/>
          </a:p>
        </p:txBody>
      </p:sp>
      <p:sp>
        <p:nvSpPr>
          <p:cNvPr id="18" name="Text 16"/>
          <p:cNvSpPr/>
          <p:nvPr/>
        </p:nvSpPr>
        <p:spPr>
          <a:xfrm>
            <a:off x="1488162" y="6105525"/>
            <a:ext cx="12321183" cy="328374"/>
          </a:xfrm>
          <a:prstGeom prst="rect">
            <a:avLst/>
          </a:prstGeom>
          <a:noFill/>
          <a:ln/>
        </p:spPr>
        <p:txBody>
          <a:bodyPr wrap="non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Es posible agregar, modificar y eliminar datos de empleados de manera dinámica, reflejando cambios inmediatos en la lista.</a:t>
            </a:r>
            <a:endParaRPr lang="en-US" sz="1600" dirty="0"/>
          </a:p>
        </p:txBody>
      </p:sp>
      <p:sp>
        <p:nvSpPr>
          <p:cNvPr id="19" name="Shape 17"/>
          <p:cNvSpPr/>
          <p:nvPr/>
        </p:nvSpPr>
        <p:spPr>
          <a:xfrm>
            <a:off x="821055" y="6844427"/>
            <a:ext cx="461843" cy="461843"/>
          </a:xfrm>
          <a:prstGeom prst="roundRect">
            <a:avLst>
              <a:gd name="adj" fmla="val 6667"/>
            </a:avLst>
          </a:prstGeom>
          <a:solidFill>
            <a:srgbClr val="F3E7D4"/>
          </a:solidFill>
          <a:ln/>
        </p:spPr>
        <p:txBody>
          <a:bodyPr/>
          <a:lstStyle/>
          <a:p>
            <a:endParaRPr lang="es-AR"/>
          </a:p>
        </p:txBody>
      </p:sp>
      <p:sp>
        <p:nvSpPr>
          <p:cNvPr id="20" name="Text 18"/>
          <p:cNvSpPr/>
          <p:nvPr/>
        </p:nvSpPr>
        <p:spPr>
          <a:xfrm>
            <a:off x="907018" y="6894195"/>
            <a:ext cx="289798" cy="362188"/>
          </a:xfrm>
          <a:prstGeom prst="rect">
            <a:avLst/>
          </a:prstGeom>
          <a:noFill/>
          <a:ln/>
        </p:spPr>
        <p:txBody>
          <a:bodyPr wrap="none" lIns="0" tIns="0" rIns="0" bIns="0" rtlCol="0" anchor="t"/>
          <a:lstStyle/>
          <a:p>
            <a:pPr marL="0" indent="0" algn="ctr">
              <a:lnSpc>
                <a:spcPts val="2250"/>
              </a:lnSpc>
              <a:buNone/>
            </a:pPr>
            <a:r>
              <a:rPr lang="en-US" sz="2250" dirty="0">
                <a:solidFill>
                  <a:srgbClr val="3A3630"/>
                </a:solidFill>
                <a:latin typeface="Lora" pitchFamily="34" charset="0"/>
                <a:ea typeface="Lora" pitchFamily="34" charset="-122"/>
                <a:cs typeface="Lora" pitchFamily="34" charset="-120"/>
              </a:rPr>
              <a:t>5</a:t>
            </a:r>
            <a:endParaRPr lang="en-US" sz="2250" dirty="0"/>
          </a:p>
        </p:txBody>
      </p:sp>
      <p:sp>
        <p:nvSpPr>
          <p:cNvPr id="21" name="Text 19"/>
          <p:cNvSpPr/>
          <p:nvPr/>
        </p:nvSpPr>
        <p:spPr>
          <a:xfrm>
            <a:off x="1488162" y="6914912"/>
            <a:ext cx="3084671" cy="301823"/>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Sistema Intuitivo y Práctico</a:t>
            </a:r>
            <a:endParaRPr lang="en-US" sz="1900" dirty="0"/>
          </a:p>
        </p:txBody>
      </p:sp>
      <p:sp>
        <p:nvSpPr>
          <p:cNvPr id="22" name="Text 20"/>
          <p:cNvSpPr/>
          <p:nvPr/>
        </p:nvSpPr>
        <p:spPr>
          <a:xfrm>
            <a:off x="1488162" y="7339846"/>
            <a:ext cx="12321183" cy="328374"/>
          </a:xfrm>
          <a:prstGeom prst="rect">
            <a:avLst/>
          </a:prstGeom>
          <a:noFill/>
          <a:ln/>
        </p:spPr>
        <p:txBody>
          <a:bodyPr wrap="non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El sistema es fácil de usar y ofrece una simulación realista del manejo de datos en un entorno de recursos humanos.</a:t>
            </a:r>
            <a:endParaRPr lang="en-US" sz="1600"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3" name="Text 0"/>
          <p:cNvSpPr/>
          <p:nvPr/>
        </p:nvSpPr>
        <p:spPr>
          <a:xfrm>
            <a:off x="734139" y="504706"/>
            <a:ext cx="5326380" cy="539948"/>
          </a:xfrm>
          <a:prstGeom prst="rect">
            <a:avLst/>
          </a:prstGeom>
          <a:noFill/>
          <a:ln/>
        </p:spPr>
        <p:txBody>
          <a:bodyPr wrap="none" lIns="0" tIns="0" rIns="0" bIns="0" rtlCol="0" anchor="t"/>
          <a:lstStyle/>
          <a:p>
            <a:pPr marL="0" indent="0" algn="l">
              <a:lnSpc>
                <a:spcPts val="4250"/>
              </a:lnSpc>
              <a:buNone/>
            </a:pPr>
            <a:r>
              <a:rPr lang="en-US" sz="3400" dirty="0">
                <a:solidFill>
                  <a:srgbClr val="38512F"/>
                </a:solidFill>
                <a:latin typeface="Lora" pitchFamily="34" charset="0"/>
                <a:ea typeface="Lora" pitchFamily="34" charset="-122"/>
                <a:cs typeface="Lora" pitchFamily="34" charset="-120"/>
              </a:rPr>
              <a:t>Conclusiones del Proyecto</a:t>
            </a:r>
            <a:endParaRPr lang="en-US" sz="3400" dirty="0"/>
          </a:p>
        </p:txBody>
      </p:sp>
      <p:sp>
        <p:nvSpPr>
          <p:cNvPr id="4" name="Text 1"/>
          <p:cNvSpPr/>
          <p:nvPr/>
        </p:nvSpPr>
        <p:spPr>
          <a:xfrm>
            <a:off x="734139" y="1319927"/>
            <a:ext cx="7675721" cy="1174909"/>
          </a:xfrm>
          <a:prstGeom prst="rect">
            <a:avLst/>
          </a:prstGeom>
          <a:noFill/>
          <a:ln/>
        </p:spPr>
        <p:txBody>
          <a:bodyPr wrap="square" lIns="0" tIns="0" rIns="0" bIns="0" rtlCol="0" anchor="t"/>
          <a:lstStyle/>
          <a:p>
            <a:pPr marL="0" indent="0" algn="l">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El desarrollo de este trabajo fue una experiencia muy útil para afianzar conceptos clave de la programación estructurada. A lo largo del proceso, no solo entendí cómo funcionan los algoritmos de búsqueda y ordenamiento desde lo teórico, sino que pude aplicarlos en un caso concreto y sencillo, como lo es una lista de empleados.</a:t>
            </a:r>
            <a:endParaRPr lang="en-US" sz="1400" dirty="0"/>
          </a:p>
        </p:txBody>
      </p:sp>
      <p:sp>
        <p:nvSpPr>
          <p:cNvPr id="5" name="Text 2"/>
          <p:cNvSpPr/>
          <p:nvPr/>
        </p:nvSpPr>
        <p:spPr>
          <a:xfrm>
            <a:off x="734139" y="2701290"/>
            <a:ext cx="7675721" cy="1468636"/>
          </a:xfrm>
          <a:prstGeom prst="rect">
            <a:avLst/>
          </a:prstGeom>
          <a:noFill/>
          <a:ln/>
        </p:spPr>
        <p:txBody>
          <a:bodyPr wrap="square" lIns="0" tIns="0" rIns="0" bIns="0" rtlCol="0" anchor="t"/>
          <a:lstStyle/>
          <a:p>
            <a:pPr marL="0" indent="0" algn="l">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Al trabajar con estructuras como listas y diccionarios, y combinarlas con funciones, condicionales y bucles, logré ver cómo todo lo que se aprende por separado cobra sentido cuando se integra en un programa que tiene lógica y utilidad. Me ayudó a pensar cómo organizar la información, cómo hacer que el usuario interactúe con el sistema, y sobre todo, a tener en cuenta la importancia de escribir código claro y funcional.</a:t>
            </a:r>
            <a:endParaRPr lang="en-US" sz="1400" dirty="0"/>
          </a:p>
        </p:txBody>
      </p:sp>
      <p:sp>
        <p:nvSpPr>
          <p:cNvPr id="6" name="Text 3"/>
          <p:cNvSpPr/>
          <p:nvPr/>
        </p:nvSpPr>
        <p:spPr>
          <a:xfrm>
            <a:off x="734139" y="4376380"/>
            <a:ext cx="7675721" cy="1174909"/>
          </a:xfrm>
          <a:prstGeom prst="rect">
            <a:avLst/>
          </a:prstGeom>
          <a:noFill/>
          <a:ln/>
        </p:spPr>
        <p:txBody>
          <a:bodyPr wrap="square" lIns="0" tIns="0" rIns="0" bIns="0" rtlCol="0" anchor="t"/>
          <a:lstStyle/>
          <a:p>
            <a:pPr marL="0" indent="0" algn="l">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Además, me sirvió para comparar distintos algoritmos y elegir cuál usar según el problema. Por ejemplo, usé Bubble Sort porque era fácil de implementar y alcanzaba para este caso. También me di cuenta de que, aunque hay algoritmos más rápidos, no siempre es necesario complicarse si la lista es chica o el sistema es simple.</a:t>
            </a:r>
            <a:endParaRPr lang="en-US" sz="1400" dirty="0"/>
          </a:p>
        </p:txBody>
      </p:sp>
      <p:sp>
        <p:nvSpPr>
          <p:cNvPr id="7" name="Text 4"/>
          <p:cNvSpPr/>
          <p:nvPr/>
        </p:nvSpPr>
        <p:spPr>
          <a:xfrm>
            <a:off x="734139" y="5757743"/>
            <a:ext cx="7675721" cy="881182"/>
          </a:xfrm>
          <a:prstGeom prst="rect">
            <a:avLst/>
          </a:prstGeom>
          <a:noFill/>
          <a:ln/>
        </p:spPr>
        <p:txBody>
          <a:bodyPr wrap="square" lIns="0" tIns="0" rIns="0" bIns="0" rtlCol="0" anchor="t"/>
          <a:lstStyle/>
          <a:p>
            <a:pPr marL="0" indent="0" algn="l">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Por otro lado, fue interesante pensar más allá del código base: qué pasaría si esto se usara en una empresa real, cómo lo podría mejorar, qué funciones extra harían falta. Me quedé con ganas de agregar cosas como guardar los datos en un archivo o conectar con una base de datos.</a:t>
            </a:r>
            <a:endParaRPr lang="en-US" sz="1400" dirty="0"/>
          </a:p>
        </p:txBody>
      </p:sp>
      <p:sp>
        <p:nvSpPr>
          <p:cNvPr id="8" name="Text 5"/>
          <p:cNvSpPr/>
          <p:nvPr/>
        </p:nvSpPr>
        <p:spPr>
          <a:xfrm>
            <a:off x="734139" y="6845379"/>
            <a:ext cx="7675721" cy="881182"/>
          </a:xfrm>
          <a:prstGeom prst="rect">
            <a:avLst/>
          </a:prstGeom>
          <a:noFill/>
          <a:ln/>
        </p:spPr>
        <p:txBody>
          <a:bodyPr wrap="square" lIns="0" tIns="0" rIns="0" bIns="0" rtlCol="0" anchor="t"/>
          <a:lstStyle/>
          <a:p>
            <a:pPr marL="0" indent="0" algn="l">
              <a:lnSpc>
                <a:spcPts val="2300"/>
              </a:lnSpc>
              <a:buNone/>
            </a:pPr>
            <a:r>
              <a:rPr lang="en-US" sz="1400" dirty="0">
                <a:solidFill>
                  <a:srgbClr val="3A3630"/>
                </a:solidFill>
                <a:latin typeface="Source Sans Pro" pitchFamily="34" charset="0"/>
                <a:ea typeface="Source Sans Pro" pitchFamily="34" charset="-122"/>
                <a:cs typeface="Source Sans Pro" pitchFamily="34" charset="-120"/>
              </a:rPr>
              <a:t>En resumen, fue un trabajo que me permitió practicar, pensar y aplicar lo aprendido, pero también imaginar cómo llevarlo un paso más allá. Me quedo conforme con el resultado y con muchas ideas para seguir mejorando en el futuro.</a:t>
            </a:r>
            <a:endParaRPr lang="en-US" sz="1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534841"/>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Bibliografía</a:t>
            </a:r>
            <a:endParaRPr lang="en-US" sz="3850" dirty="0"/>
          </a:p>
        </p:txBody>
      </p:sp>
      <p:sp>
        <p:nvSpPr>
          <p:cNvPr id="4" name="Text 1"/>
          <p:cNvSpPr/>
          <p:nvPr/>
        </p:nvSpPr>
        <p:spPr>
          <a:xfrm>
            <a:off x="837724" y="3464838"/>
            <a:ext cx="7468553"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Python Software Foundation. (2024). </a:t>
            </a:r>
            <a:r>
              <a:rPr lang="en-US" sz="1600" i="1" dirty="0">
                <a:solidFill>
                  <a:srgbClr val="3A3630"/>
                </a:solidFill>
                <a:latin typeface="Source Sans Pro" pitchFamily="34" charset="0"/>
                <a:ea typeface="Source Sans Pro" pitchFamily="34" charset="-122"/>
                <a:cs typeface="Source Sans Pro" pitchFamily="34" charset="-120"/>
              </a:rPr>
              <a:t>Python 3 Documentation</a:t>
            </a:r>
            <a:r>
              <a:rPr lang="en-US" sz="1600" dirty="0">
                <a:solidFill>
                  <a:srgbClr val="3A3630"/>
                </a:solidFill>
                <a:latin typeface="Source Sans Pro" pitchFamily="34" charset="0"/>
                <a:ea typeface="Source Sans Pro" pitchFamily="34" charset="-122"/>
                <a:cs typeface="Source Sans Pro" pitchFamily="34" charset="-120"/>
              </a:rPr>
              <a:t>. </a:t>
            </a:r>
            <a:r>
              <a:rPr lang="en-US" sz="1600" u="sng" dirty="0">
                <a:solidFill>
                  <a:srgbClr val="FF0E0E"/>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https://docs.python.org/3/</a:t>
            </a:r>
            <a:endParaRPr lang="en-US" sz="1600" dirty="0"/>
          </a:p>
        </p:txBody>
      </p:sp>
      <p:sp>
        <p:nvSpPr>
          <p:cNvPr id="5" name="Text 2"/>
          <p:cNvSpPr/>
          <p:nvPr/>
        </p:nvSpPr>
        <p:spPr>
          <a:xfrm>
            <a:off x="837724" y="4208145"/>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Sweigart, A. (2019). </a:t>
            </a:r>
            <a:r>
              <a:rPr lang="en-US" sz="1600" i="1" dirty="0">
                <a:solidFill>
                  <a:srgbClr val="3A3630"/>
                </a:solidFill>
                <a:latin typeface="Source Sans Pro" pitchFamily="34" charset="0"/>
                <a:ea typeface="Source Sans Pro" pitchFamily="34" charset="-122"/>
                <a:cs typeface="Source Sans Pro" pitchFamily="34" charset="-120"/>
              </a:rPr>
              <a:t>Automate the Boring Stuff with Python</a:t>
            </a:r>
            <a:r>
              <a:rPr lang="en-US" sz="1600" dirty="0">
                <a:solidFill>
                  <a:srgbClr val="3A3630"/>
                </a:solidFill>
                <a:latin typeface="Source Sans Pro" pitchFamily="34" charset="0"/>
                <a:ea typeface="Source Sans Pro" pitchFamily="34" charset="-122"/>
                <a:cs typeface="Source Sans Pro" pitchFamily="34" charset="-120"/>
              </a:rPr>
              <a:t>. No Starch Press.</a:t>
            </a:r>
            <a:endParaRPr lang="en-US" sz="1600" dirty="0"/>
          </a:p>
        </p:txBody>
      </p:sp>
      <p:sp>
        <p:nvSpPr>
          <p:cNvPr id="6" name="Text 3"/>
          <p:cNvSpPr/>
          <p:nvPr/>
        </p:nvSpPr>
        <p:spPr>
          <a:xfrm>
            <a:off x="837724" y="4616410"/>
            <a:ext cx="7468553"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Khan Academy. </a:t>
            </a:r>
            <a:r>
              <a:rPr lang="en-US" sz="1600" i="1" dirty="0">
                <a:solidFill>
                  <a:srgbClr val="3A3630"/>
                </a:solidFill>
                <a:latin typeface="Source Sans Pro" pitchFamily="34" charset="0"/>
                <a:ea typeface="Source Sans Pro" pitchFamily="34" charset="-122"/>
                <a:cs typeface="Source Sans Pro" pitchFamily="34" charset="-120"/>
              </a:rPr>
              <a:t>Algoritmos de búsqueda y ordenamiento</a:t>
            </a:r>
            <a:r>
              <a:rPr lang="en-US" sz="1600" dirty="0">
                <a:solidFill>
                  <a:srgbClr val="3A3630"/>
                </a:solidFill>
                <a:latin typeface="Source Sans Pro" pitchFamily="34" charset="0"/>
                <a:ea typeface="Source Sans Pro" pitchFamily="34" charset="-122"/>
                <a:cs typeface="Source Sans Pro" pitchFamily="34" charset="-120"/>
              </a:rPr>
              <a:t>. </a:t>
            </a:r>
            <a:r>
              <a:rPr lang="en-US" sz="1600" u="sng" dirty="0">
                <a:solidFill>
                  <a:srgbClr val="FF0E0E"/>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https://es.khanacademy.org/</a:t>
            </a:r>
            <a:endParaRPr lang="en-US" sz="1600" dirty="0"/>
          </a:p>
        </p:txBody>
      </p:sp>
      <p:sp>
        <p:nvSpPr>
          <p:cNvPr id="7" name="Text 4"/>
          <p:cNvSpPr/>
          <p:nvPr/>
        </p:nvSpPr>
        <p:spPr>
          <a:xfrm>
            <a:off x="837724" y="5359717"/>
            <a:ext cx="7468553"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W3Schools. </a:t>
            </a:r>
            <a:r>
              <a:rPr lang="en-US" sz="1600" i="1" dirty="0">
                <a:solidFill>
                  <a:srgbClr val="3A3630"/>
                </a:solidFill>
                <a:latin typeface="Source Sans Pro" pitchFamily="34" charset="0"/>
                <a:ea typeface="Source Sans Pro" pitchFamily="34" charset="-122"/>
                <a:cs typeface="Source Sans Pro" pitchFamily="34" charset="-120"/>
              </a:rPr>
              <a:t>Python Lists and Dictionaries</a:t>
            </a:r>
            <a:r>
              <a:rPr lang="en-US" sz="1600" dirty="0">
                <a:solidFill>
                  <a:srgbClr val="3A3630"/>
                </a:solidFill>
                <a:latin typeface="Source Sans Pro" pitchFamily="34" charset="0"/>
                <a:ea typeface="Source Sans Pro" pitchFamily="34" charset="-122"/>
                <a:cs typeface="Source Sans Pro" pitchFamily="34" charset="-120"/>
              </a:rPr>
              <a:t>. https://www.w3schools.com/python/</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96772"/>
            <a:ext cx="6133386"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Índice del Trabajo Práctico</a:t>
            </a:r>
            <a:endParaRPr lang="en-US" sz="3850" dirty="0"/>
          </a:p>
        </p:txBody>
      </p:sp>
      <p:sp>
        <p:nvSpPr>
          <p:cNvPr id="3" name="Text 1"/>
          <p:cNvSpPr/>
          <p:nvPr/>
        </p:nvSpPr>
        <p:spPr>
          <a:xfrm>
            <a:off x="837724" y="2831544"/>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Introducción</a:t>
            </a:r>
            <a:endParaRPr lang="en-US" sz="1600" dirty="0"/>
          </a:p>
        </p:txBody>
      </p:sp>
      <p:sp>
        <p:nvSpPr>
          <p:cNvPr id="4" name="Text 2"/>
          <p:cNvSpPr/>
          <p:nvPr/>
        </p:nvSpPr>
        <p:spPr>
          <a:xfrm>
            <a:off x="837724" y="323981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Marco Teórico</a:t>
            </a:r>
            <a:endParaRPr lang="en-US" sz="1600" dirty="0"/>
          </a:p>
        </p:txBody>
      </p:sp>
      <p:sp>
        <p:nvSpPr>
          <p:cNvPr id="5" name="Text 3"/>
          <p:cNvSpPr/>
          <p:nvPr/>
        </p:nvSpPr>
        <p:spPr>
          <a:xfrm>
            <a:off x="837724" y="3648075"/>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Comparación de Algoritmos</a:t>
            </a:r>
            <a:endParaRPr lang="en-US" sz="1600" dirty="0"/>
          </a:p>
        </p:txBody>
      </p:sp>
      <p:sp>
        <p:nvSpPr>
          <p:cNvPr id="6" name="Text 4"/>
          <p:cNvSpPr/>
          <p:nvPr/>
        </p:nvSpPr>
        <p:spPr>
          <a:xfrm>
            <a:off x="837724" y="4056340"/>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Caso Práctico: Gestión de Empleados</a:t>
            </a:r>
            <a:endParaRPr lang="en-US" sz="1600" dirty="0"/>
          </a:p>
        </p:txBody>
      </p:sp>
      <p:sp>
        <p:nvSpPr>
          <p:cNvPr id="7" name="Text 5"/>
          <p:cNvSpPr/>
          <p:nvPr/>
        </p:nvSpPr>
        <p:spPr>
          <a:xfrm>
            <a:off x="837724" y="446460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Metodología Utilizada</a:t>
            </a:r>
            <a:endParaRPr lang="en-US" sz="1600" dirty="0"/>
          </a:p>
        </p:txBody>
      </p:sp>
      <p:sp>
        <p:nvSpPr>
          <p:cNvPr id="8" name="Text 6"/>
          <p:cNvSpPr/>
          <p:nvPr/>
        </p:nvSpPr>
        <p:spPr>
          <a:xfrm>
            <a:off x="837724" y="4872871"/>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Resultados Obtenidos</a:t>
            </a:r>
            <a:endParaRPr lang="en-US" sz="1600" dirty="0"/>
          </a:p>
        </p:txBody>
      </p:sp>
      <p:sp>
        <p:nvSpPr>
          <p:cNvPr id="9" name="Text 7"/>
          <p:cNvSpPr/>
          <p:nvPr/>
        </p:nvSpPr>
        <p:spPr>
          <a:xfrm>
            <a:off x="837724" y="5281136"/>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Conclusiones</a:t>
            </a:r>
            <a:endParaRPr lang="en-US" sz="1600" dirty="0"/>
          </a:p>
        </p:txBody>
      </p:sp>
      <p:sp>
        <p:nvSpPr>
          <p:cNvPr id="10" name="Text 8"/>
          <p:cNvSpPr/>
          <p:nvPr/>
        </p:nvSpPr>
        <p:spPr>
          <a:xfrm>
            <a:off x="837724" y="5689402"/>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Bibliografía</a:t>
            </a:r>
            <a:endParaRPr lang="en-US" sz="1600" dirty="0"/>
          </a:p>
        </p:txBody>
      </p:sp>
      <p:sp>
        <p:nvSpPr>
          <p:cNvPr id="11" name="Text 9"/>
          <p:cNvSpPr/>
          <p:nvPr/>
        </p:nvSpPr>
        <p:spPr>
          <a:xfrm>
            <a:off x="837724" y="6097667"/>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Anexos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91822"/>
            <a:ext cx="5679162"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Introducción al Proyecto</a:t>
            </a:r>
            <a:endParaRPr lang="en-US" sz="3850" dirty="0"/>
          </a:p>
        </p:txBody>
      </p:sp>
      <p:sp>
        <p:nvSpPr>
          <p:cNvPr id="4" name="Text 1"/>
          <p:cNvSpPr/>
          <p:nvPr/>
        </p:nvSpPr>
        <p:spPr>
          <a:xfrm>
            <a:off x="837724" y="3121819"/>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Este trabajo práctico se centra en la implementación y el análisis de algoritmos de ordenamiento y búsqueda, pilares fundamentales en la programación. Utilizando Python, se aplicaron estas técnicas a la gestión de una lista de empleados.</a:t>
            </a:r>
            <a:endParaRPr lang="en-US" sz="1600" dirty="0"/>
          </a:p>
        </p:txBody>
      </p:sp>
      <p:sp>
        <p:nvSpPr>
          <p:cNvPr id="5" name="Text 2"/>
          <p:cNvSpPr/>
          <p:nvPr/>
        </p:nvSpPr>
        <p:spPr>
          <a:xfrm>
            <a:off x="837724" y="4362569"/>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El objetivo principal fue comprender el funcionamiento interno de estos algoritmos, evaluar sus eficiencias y explorar sus aplicaciones en sistemas reales. Además, se ampliaron las funcionalidades del programa para incluir operaciones CRUD (Crear, Leer, Actualizar, Eliminar) sobre los datos de los empleados, enriqueciendo la experiencia práctica.</a:t>
            </a:r>
            <a:endParaRPr lang="en-US" sz="1600"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3770" y="435650"/>
            <a:ext cx="7345323" cy="465892"/>
          </a:xfrm>
          <a:prstGeom prst="rect">
            <a:avLst/>
          </a:prstGeom>
          <a:noFill/>
          <a:ln/>
        </p:spPr>
        <p:txBody>
          <a:bodyPr wrap="none" lIns="0" tIns="0" rIns="0" bIns="0" rtlCol="0" anchor="t"/>
          <a:lstStyle/>
          <a:p>
            <a:pPr marL="0" indent="0" algn="l">
              <a:lnSpc>
                <a:spcPts val="3650"/>
              </a:lnSpc>
              <a:buNone/>
            </a:pPr>
            <a:r>
              <a:rPr lang="en-US" sz="2900" dirty="0">
                <a:solidFill>
                  <a:srgbClr val="38512F"/>
                </a:solidFill>
                <a:latin typeface="Lora" pitchFamily="34" charset="0"/>
                <a:ea typeface="Lora" pitchFamily="34" charset="-122"/>
                <a:cs typeface="Lora" pitchFamily="34" charset="-120"/>
              </a:rPr>
              <a:t>Marco Teórico: Algoritmos Fundamentales</a:t>
            </a:r>
            <a:endParaRPr lang="en-US" sz="2900" dirty="0"/>
          </a:p>
        </p:txBody>
      </p:sp>
      <p:pic>
        <p:nvPicPr>
          <p:cNvPr id="3" name="Image 0" descr="preencoded.png"/>
          <p:cNvPicPr>
            <a:picLocks noChangeAspect="1"/>
          </p:cNvPicPr>
          <p:nvPr/>
        </p:nvPicPr>
        <p:blipFill>
          <a:blip r:embed="rId3"/>
          <a:stretch>
            <a:fillRect/>
          </a:stretch>
        </p:blipFill>
        <p:spPr>
          <a:xfrm>
            <a:off x="633770" y="1317427"/>
            <a:ext cx="6488192" cy="4439245"/>
          </a:xfrm>
          <a:prstGeom prst="rect">
            <a:avLst/>
          </a:prstGeom>
        </p:spPr>
      </p:pic>
      <p:sp>
        <p:nvSpPr>
          <p:cNvPr id="4" name="Text 1"/>
          <p:cNvSpPr/>
          <p:nvPr/>
        </p:nvSpPr>
        <p:spPr>
          <a:xfrm>
            <a:off x="633770" y="5934908"/>
            <a:ext cx="3024426" cy="279559"/>
          </a:xfrm>
          <a:prstGeom prst="rect">
            <a:avLst/>
          </a:prstGeom>
          <a:noFill/>
          <a:ln/>
        </p:spPr>
        <p:txBody>
          <a:bodyPr wrap="none" lIns="0" tIns="0" rIns="0" bIns="0" rtlCol="0" anchor="t"/>
          <a:lstStyle/>
          <a:p>
            <a:pPr marL="0" indent="0" algn="l">
              <a:lnSpc>
                <a:spcPts val="2200"/>
              </a:lnSpc>
              <a:buNone/>
            </a:pPr>
            <a:r>
              <a:rPr lang="en-US" sz="1750" dirty="0">
                <a:solidFill>
                  <a:srgbClr val="38512F"/>
                </a:solidFill>
                <a:latin typeface="Lora" pitchFamily="34" charset="0"/>
                <a:ea typeface="Lora" pitchFamily="34" charset="-122"/>
                <a:cs typeface="Lora" pitchFamily="34" charset="-120"/>
              </a:rPr>
              <a:t>Algoritmos de Ordenamiento</a:t>
            </a:r>
            <a:endParaRPr lang="en-US" sz="1750" dirty="0"/>
          </a:p>
        </p:txBody>
      </p:sp>
      <p:sp>
        <p:nvSpPr>
          <p:cNvPr id="5" name="Text 2"/>
          <p:cNvSpPr/>
          <p:nvPr/>
        </p:nvSpPr>
        <p:spPr>
          <a:xfrm>
            <a:off x="633770" y="6372820"/>
            <a:ext cx="6488192" cy="506968"/>
          </a:xfrm>
          <a:prstGeom prst="rect">
            <a:avLst/>
          </a:prstGeom>
          <a:noFill/>
          <a:ln/>
        </p:spPr>
        <p:txBody>
          <a:bodyPr wrap="square" lIns="0" tIns="0" rIns="0" bIns="0" rtlCol="0" anchor="t"/>
          <a:lstStyle/>
          <a:p>
            <a:pPr marL="0" indent="0" algn="l">
              <a:lnSpc>
                <a:spcPts val="1950"/>
              </a:lnSpc>
              <a:buNone/>
            </a:pPr>
            <a:r>
              <a:rPr lang="en-US" sz="1200" dirty="0">
                <a:solidFill>
                  <a:srgbClr val="3A3630"/>
                </a:solidFill>
                <a:latin typeface="Source Sans Pro" pitchFamily="34" charset="0"/>
                <a:ea typeface="Source Sans Pro" pitchFamily="34" charset="-122"/>
                <a:cs typeface="Source Sans Pro" pitchFamily="34" charset="-120"/>
              </a:rPr>
              <a:t>Los algoritmos de ordenamiento se encargan de organizar elementos en una lista siguiendo un criterio específico. Se exploraron dos tipos:</a:t>
            </a:r>
            <a:endParaRPr lang="en-US" sz="1200" dirty="0"/>
          </a:p>
        </p:txBody>
      </p:sp>
      <p:sp>
        <p:nvSpPr>
          <p:cNvPr id="6" name="Text 3"/>
          <p:cNvSpPr/>
          <p:nvPr/>
        </p:nvSpPr>
        <p:spPr>
          <a:xfrm>
            <a:off x="633770" y="7022306"/>
            <a:ext cx="6488192" cy="506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3A3630"/>
                </a:solidFill>
                <a:latin typeface="Source Sans Pro" pitchFamily="34" charset="0"/>
                <a:ea typeface="Source Sans Pro" pitchFamily="34" charset="-122"/>
                <a:cs typeface="Source Sans Pro" pitchFamily="34" charset="-120"/>
              </a:rPr>
              <a:t>Bubble Sort:</a:t>
            </a:r>
            <a:r>
              <a:rPr lang="en-US" sz="1200" dirty="0">
                <a:solidFill>
                  <a:srgbClr val="3A3630"/>
                </a:solidFill>
                <a:latin typeface="Source Sans Pro" pitchFamily="34" charset="0"/>
                <a:ea typeface="Source Sans Pro" pitchFamily="34" charset="-122"/>
                <a:cs typeface="Source Sans Pro" pitchFamily="34" charset="-120"/>
              </a:rPr>
              <a:t> Sencillo pero con una complejidad O(n²), ideal para listas pequeñas. Recorre la lista intercambiando elementos adyacentes si están desordenados.</a:t>
            </a:r>
            <a:endParaRPr lang="en-US" sz="1200" dirty="0"/>
          </a:p>
        </p:txBody>
      </p:sp>
      <p:sp>
        <p:nvSpPr>
          <p:cNvPr id="7" name="Text 4"/>
          <p:cNvSpPr/>
          <p:nvPr/>
        </p:nvSpPr>
        <p:spPr>
          <a:xfrm>
            <a:off x="633770" y="7584638"/>
            <a:ext cx="6488192" cy="506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3A3630"/>
                </a:solidFill>
                <a:latin typeface="Source Sans Pro" pitchFamily="34" charset="0"/>
                <a:ea typeface="Source Sans Pro" pitchFamily="34" charset="-122"/>
                <a:cs typeface="Source Sans Pro" pitchFamily="34" charset="-120"/>
              </a:rPr>
              <a:t>QuickSort:</a:t>
            </a:r>
            <a:r>
              <a:rPr lang="en-US" sz="1200" dirty="0">
                <a:solidFill>
                  <a:srgbClr val="3A3630"/>
                </a:solidFill>
                <a:latin typeface="Source Sans Pro" pitchFamily="34" charset="0"/>
                <a:ea typeface="Source Sans Pro" pitchFamily="34" charset="-122"/>
                <a:cs typeface="Source Sans Pro" pitchFamily="34" charset="-120"/>
              </a:rPr>
              <a:t> Más eficiente, con una complejidad promedio de O(n log n). Emplea el método "divide y vencerás" para ordenar recursivamente sublistas.</a:t>
            </a:r>
            <a:endParaRPr lang="en-US" sz="1200" dirty="0"/>
          </a:p>
        </p:txBody>
      </p:sp>
      <p:pic>
        <p:nvPicPr>
          <p:cNvPr id="8" name="Image 1" descr="preencoded.png"/>
          <p:cNvPicPr>
            <a:picLocks noChangeAspect="1"/>
          </p:cNvPicPr>
          <p:nvPr/>
        </p:nvPicPr>
        <p:blipFill>
          <a:blip r:embed="rId4"/>
          <a:stretch>
            <a:fillRect/>
          </a:stretch>
        </p:blipFill>
        <p:spPr>
          <a:xfrm>
            <a:off x="7516058" y="1317427"/>
            <a:ext cx="6488192" cy="4439245"/>
          </a:xfrm>
          <a:prstGeom prst="rect">
            <a:avLst/>
          </a:prstGeom>
        </p:spPr>
      </p:pic>
      <p:sp>
        <p:nvSpPr>
          <p:cNvPr id="9" name="Text 5"/>
          <p:cNvSpPr/>
          <p:nvPr/>
        </p:nvSpPr>
        <p:spPr>
          <a:xfrm>
            <a:off x="7516058" y="5934908"/>
            <a:ext cx="2516624" cy="279559"/>
          </a:xfrm>
          <a:prstGeom prst="rect">
            <a:avLst/>
          </a:prstGeom>
          <a:noFill/>
          <a:ln/>
        </p:spPr>
        <p:txBody>
          <a:bodyPr wrap="none" lIns="0" tIns="0" rIns="0" bIns="0" rtlCol="0" anchor="t"/>
          <a:lstStyle/>
          <a:p>
            <a:pPr marL="0" indent="0" algn="l">
              <a:lnSpc>
                <a:spcPts val="2200"/>
              </a:lnSpc>
              <a:buNone/>
            </a:pPr>
            <a:r>
              <a:rPr lang="en-US" sz="1750" dirty="0">
                <a:solidFill>
                  <a:srgbClr val="38512F"/>
                </a:solidFill>
                <a:latin typeface="Lora" pitchFamily="34" charset="0"/>
                <a:ea typeface="Lora" pitchFamily="34" charset="-122"/>
                <a:cs typeface="Lora" pitchFamily="34" charset="-120"/>
              </a:rPr>
              <a:t>Algoritmos de Búsqueda</a:t>
            </a:r>
            <a:endParaRPr lang="en-US" sz="1750" dirty="0"/>
          </a:p>
        </p:txBody>
      </p:sp>
      <p:sp>
        <p:nvSpPr>
          <p:cNvPr id="10" name="Text 6"/>
          <p:cNvSpPr/>
          <p:nvPr/>
        </p:nvSpPr>
        <p:spPr>
          <a:xfrm>
            <a:off x="7516058" y="6372820"/>
            <a:ext cx="6488192" cy="506968"/>
          </a:xfrm>
          <a:prstGeom prst="rect">
            <a:avLst/>
          </a:prstGeom>
          <a:noFill/>
          <a:ln/>
        </p:spPr>
        <p:txBody>
          <a:bodyPr wrap="square" lIns="0" tIns="0" rIns="0" bIns="0" rtlCol="0" anchor="t"/>
          <a:lstStyle/>
          <a:p>
            <a:pPr marL="0" indent="0" algn="l">
              <a:lnSpc>
                <a:spcPts val="1950"/>
              </a:lnSpc>
              <a:buNone/>
            </a:pPr>
            <a:r>
              <a:rPr lang="en-US" sz="1200" dirty="0">
                <a:solidFill>
                  <a:srgbClr val="3A3630"/>
                </a:solidFill>
                <a:latin typeface="Source Sans Pro" pitchFamily="34" charset="0"/>
                <a:ea typeface="Source Sans Pro" pitchFamily="34" charset="-122"/>
                <a:cs typeface="Source Sans Pro" pitchFamily="34" charset="-120"/>
              </a:rPr>
              <a:t>Estos algoritmos buscan un elemento específico dentro de una estructura de datos. Los principales son:</a:t>
            </a:r>
            <a:endParaRPr lang="en-US" sz="1200" dirty="0"/>
          </a:p>
        </p:txBody>
      </p:sp>
      <p:sp>
        <p:nvSpPr>
          <p:cNvPr id="11" name="Text 7"/>
          <p:cNvSpPr/>
          <p:nvPr/>
        </p:nvSpPr>
        <p:spPr>
          <a:xfrm>
            <a:off x="7516058" y="7022306"/>
            <a:ext cx="6488192" cy="506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3A3630"/>
                </a:solidFill>
                <a:latin typeface="Source Sans Pro" pitchFamily="34" charset="0"/>
                <a:ea typeface="Source Sans Pro" pitchFamily="34" charset="-122"/>
                <a:cs typeface="Source Sans Pro" pitchFamily="34" charset="-120"/>
              </a:rPr>
              <a:t>Búsqueda Lineal:</a:t>
            </a:r>
            <a:r>
              <a:rPr lang="en-US" sz="1200" dirty="0">
                <a:solidFill>
                  <a:srgbClr val="3A3630"/>
                </a:solidFill>
                <a:latin typeface="Source Sans Pro" pitchFamily="34" charset="0"/>
                <a:ea typeface="Source Sans Pro" pitchFamily="34" charset="-122"/>
                <a:cs typeface="Source Sans Pro" pitchFamily="34" charset="-120"/>
              </a:rPr>
              <a:t> Simple, O(n), adecuada para listas pequeñas sin necesidad de ordenamiento previo. Recorre cada elemento hasta encontrar el objetivo.</a:t>
            </a:r>
            <a:endParaRPr lang="en-US" sz="1200" dirty="0"/>
          </a:p>
        </p:txBody>
      </p:sp>
      <p:sp>
        <p:nvSpPr>
          <p:cNvPr id="12" name="Text 8"/>
          <p:cNvSpPr/>
          <p:nvPr/>
        </p:nvSpPr>
        <p:spPr>
          <a:xfrm>
            <a:off x="7516058" y="7584638"/>
            <a:ext cx="6488192" cy="506968"/>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3A3630"/>
                </a:solidFill>
                <a:latin typeface="Source Sans Pro" pitchFamily="34" charset="0"/>
                <a:ea typeface="Source Sans Pro" pitchFamily="34" charset="-122"/>
                <a:cs typeface="Source Sans Pro" pitchFamily="34" charset="-120"/>
              </a:rPr>
              <a:t>Búsqueda Binaria:</a:t>
            </a:r>
            <a:r>
              <a:rPr lang="en-US" sz="1200" dirty="0">
                <a:solidFill>
                  <a:srgbClr val="3A3630"/>
                </a:solidFill>
                <a:latin typeface="Source Sans Pro" pitchFamily="34" charset="0"/>
                <a:ea typeface="Source Sans Pro" pitchFamily="34" charset="-122"/>
                <a:cs typeface="Source Sans Pro" pitchFamily="34" charset="-120"/>
              </a:rPr>
              <a:t> Muy rápida, O(log n), pero exige que la lista esté ordenada. Reduce el espacio de búsqueda a la mitad en cada iteración.</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633180"/>
            <a:ext cx="8132683" cy="615910"/>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Análisis Comparativo de Algoritmos</a:t>
            </a:r>
            <a:endParaRPr lang="en-US" sz="3850" dirty="0"/>
          </a:p>
        </p:txBody>
      </p:sp>
      <p:sp>
        <p:nvSpPr>
          <p:cNvPr id="3" name="Shape 1"/>
          <p:cNvSpPr/>
          <p:nvPr/>
        </p:nvSpPr>
        <p:spPr>
          <a:xfrm>
            <a:off x="837724" y="2667953"/>
            <a:ext cx="12954952" cy="3022759"/>
          </a:xfrm>
          <a:prstGeom prst="roundRect">
            <a:avLst>
              <a:gd name="adj" fmla="val 1039"/>
            </a:avLst>
          </a:prstGeom>
          <a:noFill/>
          <a:ln w="7620">
            <a:solidFill>
              <a:srgbClr val="000000">
                <a:alpha val="8000"/>
              </a:srgbClr>
            </a:solidFill>
            <a:prstDash val="solid"/>
          </a:ln>
        </p:spPr>
        <p:txBody>
          <a:bodyPr/>
          <a:lstStyle/>
          <a:p>
            <a:endParaRPr lang="es-AR"/>
          </a:p>
        </p:txBody>
      </p:sp>
      <p:sp>
        <p:nvSpPr>
          <p:cNvPr id="4" name="Shape 2"/>
          <p:cNvSpPr/>
          <p:nvPr/>
        </p:nvSpPr>
        <p:spPr>
          <a:xfrm>
            <a:off x="845344" y="2675573"/>
            <a:ext cx="12939713" cy="601504"/>
          </a:xfrm>
          <a:prstGeom prst="rect">
            <a:avLst/>
          </a:prstGeom>
          <a:solidFill>
            <a:srgbClr val="FFFFFF">
              <a:alpha val="4000"/>
            </a:srgbClr>
          </a:solidFill>
          <a:ln/>
        </p:spPr>
        <p:txBody>
          <a:bodyPr/>
          <a:lstStyle/>
          <a:p>
            <a:endParaRPr lang="es-AR"/>
          </a:p>
        </p:txBody>
      </p:sp>
      <p:sp>
        <p:nvSpPr>
          <p:cNvPr id="5" name="Text 3"/>
          <p:cNvSpPr/>
          <p:nvPr/>
        </p:nvSpPr>
        <p:spPr>
          <a:xfrm>
            <a:off x="1054775" y="2808803"/>
            <a:ext cx="2165271" cy="335042"/>
          </a:xfrm>
          <a:prstGeom prst="rect">
            <a:avLst/>
          </a:prstGeom>
          <a:noFill/>
          <a:ln/>
        </p:spPr>
        <p:txBody>
          <a:bodyPr wrap="non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Algoritmo</a:t>
            </a:r>
            <a:endParaRPr lang="en-US" sz="1600" dirty="0"/>
          </a:p>
        </p:txBody>
      </p:sp>
      <p:sp>
        <p:nvSpPr>
          <p:cNvPr id="6" name="Text 4"/>
          <p:cNvSpPr/>
          <p:nvPr/>
        </p:nvSpPr>
        <p:spPr>
          <a:xfrm>
            <a:off x="3646527" y="2808803"/>
            <a:ext cx="1514475" cy="335042"/>
          </a:xfrm>
          <a:prstGeom prst="rect">
            <a:avLst/>
          </a:prstGeom>
          <a:noFill/>
          <a:ln/>
        </p:spPr>
        <p:txBody>
          <a:bodyPr wrap="non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Eficiencia</a:t>
            </a:r>
            <a:endParaRPr lang="en-US" sz="1600" dirty="0"/>
          </a:p>
        </p:txBody>
      </p:sp>
      <p:sp>
        <p:nvSpPr>
          <p:cNvPr id="7" name="Text 5"/>
          <p:cNvSpPr/>
          <p:nvPr/>
        </p:nvSpPr>
        <p:spPr>
          <a:xfrm>
            <a:off x="5587484" y="2808803"/>
            <a:ext cx="1514475" cy="335042"/>
          </a:xfrm>
          <a:prstGeom prst="rect">
            <a:avLst/>
          </a:prstGeom>
          <a:noFill/>
          <a:ln/>
        </p:spPr>
        <p:txBody>
          <a:bodyPr wrap="non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Facilidad</a:t>
            </a:r>
            <a:endParaRPr lang="en-US" sz="1600" dirty="0"/>
          </a:p>
        </p:txBody>
      </p:sp>
      <p:sp>
        <p:nvSpPr>
          <p:cNvPr id="8" name="Text 6"/>
          <p:cNvSpPr/>
          <p:nvPr/>
        </p:nvSpPr>
        <p:spPr>
          <a:xfrm>
            <a:off x="7528441" y="2808803"/>
            <a:ext cx="2161461" cy="335042"/>
          </a:xfrm>
          <a:prstGeom prst="rect">
            <a:avLst/>
          </a:prstGeom>
          <a:noFill/>
          <a:ln/>
        </p:spPr>
        <p:txBody>
          <a:bodyPr wrap="non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Requiere orden</a:t>
            </a:r>
            <a:endParaRPr lang="en-US" sz="1600" dirty="0"/>
          </a:p>
        </p:txBody>
      </p:sp>
      <p:sp>
        <p:nvSpPr>
          <p:cNvPr id="9" name="Text 7"/>
          <p:cNvSpPr/>
          <p:nvPr/>
        </p:nvSpPr>
        <p:spPr>
          <a:xfrm>
            <a:off x="10116383" y="2808803"/>
            <a:ext cx="3459242" cy="335042"/>
          </a:xfrm>
          <a:prstGeom prst="rect">
            <a:avLst/>
          </a:prstGeom>
          <a:noFill/>
          <a:ln/>
        </p:spPr>
        <p:txBody>
          <a:bodyPr wrap="none" lIns="0" tIns="0" rIns="0" bIns="0" rtlCol="0" anchor="t"/>
          <a:lstStyle/>
          <a:p>
            <a:pPr marL="0" indent="0" algn="l">
              <a:lnSpc>
                <a:spcPts val="2600"/>
              </a:lnSpc>
              <a:buNone/>
            </a:pPr>
            <a:r>
              <a:rPr lang="en-US" sz="1600" b="1" dirty="0">
                <a:solidFill>
                  <a:srgbClr val="3A3630"/>
                </a:solidFill>
                <a:latin typeface="Source Sans Pro" pitchFamily="34" charset="0"/>
                <a:ea typeface="Source Sans Pro" pitchFamily="34" charset="-122"/>
                <a:cs typeface="Source Sans Pro" pitchFamily="34" charset="-120"/>
              </a:rPr>
              <a:t>Recomendado para</a:t>
            </a:r>
            <a:endParaRPr lang="en-US" sz="1600" dirty="0"/>
          </a:p>
        </p:txBody>
      </p:sp>
      <p:sp>
        <p:nvSpPr>
          <p:cNvPr id="10" name="Shape 8"/>
          <p:cNvSpPr/>
          <p:nvPr/>
        </p:nvSpPr>
        <p:spPr>
          <a:xfrm>
            <a:off x="845344" y="3277076"/>
            <a:ext cx="12939713" cy="601504"/>
          </a:xfrm>
          <a:prstGeom prst="rect">
            <a:avLst/>
          </a:prstGeom>
          <a:solidFill>
            <a:srgbClr val="000000">
              <a:alpha val="4000"/>
            </a:srgbClr>
          </a:solidFill>
          <a:ln/>
        </p:spPr>
        <p:txBody>
          <a:bodyPr/>
          <a:lstStyle/>
          <a:p>
            <a:endParaRPr lang="es-AR"/>
          </a:p>
        </p:txBody>
      </p:sp>
      <p:sp>
        <p:nvSpPr>
          <p:cNvPr id="11" name="Text 9"/>
          <p:cNvSpPr/>
          <p:nvPr/>
        </p:nvSpPr>
        <p:spPr>
          <a:xfrm>
            <a:off x="1054775" y="3410307"/>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Bubble Sort</a:t>
            </a:r>
            <a:endParaRPr lang="en-US" sz="1600" dirty="0"/>
          </a:p>
        </p:txBody>
      </p:sp>
      <p:sp>
        <p:nvSpPr>
          <p:cNvPr id="12" name="Text 10"/>
          <p:cNvSpPr/>
          <p:nvPr/>
        </p:nvSpPr>
        <p:spPr>
          <a:xfrm>
            <a:off x="3646527" y="3410307"/>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Baja (O(n²))</a:t>
            </a:r>
            <a:endParaRPr lang="en-US" sz="1600" dirty="0"/>
          </a:p>
        </p:txBody>
      </p:sp>
      <p:sp>
        <p:nvSpPr>
          <p:cNvPr id="13" name="Text 11"/>
          <p:cNvSpPr/>
          <p:nvPr/>
        </p:nvSpPr>
        <p:spPr>
          <a:xfrm>
            <a:off x="5587484" y="3410307"/>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Alta</a:t>
            </a:r>
            <a:endParaRPr lang="en-US" sz="1600" dirty="0"/>
          </a:p>
        </p:txBody>
      </p:sp>
      <p:sp>
        <p:nvSpPr>
          <p:cNvPr id="14" name="Text 12"/>
          <p:cNvSpPr/>
          <p:nvPr/>
        </p:nvSpPr>
        <p:spPr>
          <a:xfrm>
            <a:off x="7528441" y="3410307"/>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No</a:t>
            </a:r>
            <a:endParaRPr lang="en-US" sz="1600" dirty="0"/>
          </a:p>
        </p:txBody>
      </p:sp>
      <p:sp>
        <p:nvSpPr>
          <p:cNvPr id="15" name="Text 13"/>
          <p:cNvSpPr/>
          <p:nvPr/>
        </p:nvSpPr>
        <p:spPr>
          <a:xfrm>
            <a:off x="10116383" y="3410307"/>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Listas muy pequeñas</a:t>
            </a:r>
            <a:endParaRPr lang="en-US" sz="1600" dirty="0"/>
          </a:p>
        </p:txBody>
      </p:sp>
      <p:sp>
        <p:nvSpPr>
          <p:cNvPr id="16" name="Shape 14"/>
          <p:cNvSpPr/>
          <p:nvPr/>
        </p:nvSpPr>
        <p:spPr>
          <a:xfrm>
            <a:off x="845344" y="3878580"/>
            <a:ext cx="12939713" cy="601504"/>
          </a:xfrm>
          <a:prstGeom prst="rect">
            <a:avLst/>
          </a:prstGeom>
          <a:solidFill>
            <a:srgbClr val="FFFFFF">
              <a:alpha val="4000"/>
            </a:srgbClr>
          </a:solidFill>
          <a:ln/>
        </p:spPr>
        <p:txBody>
          <a:bodyPr/>
          <a:lstStyle/>
          <a:p>
            <a:endParaRPr lang="es-AR"/>
          </a:p>
        </p:txBody>
      </p:sp>
      <p:sp>
        <p:nvSpPr>
          <p:cNvPr id="17" name="Text 15"/>
          <p:cNvSpPr/>
          <p:nvPr/>
        </p:nvSpPr>
        <p:spPr>
          <a:xfrm>
            <a:off x="1054775" y="4011811"/>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QuickSort</a:t>
            </a:r>
            <a:endParaRPr lang="en-US" sz="1600" dirty="0"/>
          </a:p>
        </p:txBody>
      </p:sp>
      <p:sp>
        <p:nvSpPr>
          <p:cNvPr id="18" name="Text 16"/>
          <p:cNvSpPr/>
          <p:nvPr/>
        </p:nvSpPr>
        <p:spPr>
          <a:xfrm>
            <a:off x="3646527" y="4011811"/>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Alta (O(n log n))</a:t>
            </a:r>
            <a:endParaRPr lang="en-US" sz="1600" dirty="0"/>
          </a:p>
        </p:txBody>
      </p:sp>
      <p:sp>
        <p:nvSpPr>
          <p:cNvPr id="19" name="Text 17"/>
          <p:cNvSpPr/>
          <p:nvPr/>
        </p:nvSpPr>
        <p:spPr>
          <a:xfrm>
            <a:off x="5587484" y="4011811"/>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Media</a:t>
            </a:r>
            <a:endParaRPr lang="en-US" sz="1600" dirty="0"/>
          </a:p>
        </p:txBody>
      </p:sp>
      <p:sp>
        <p:nvSpPr>
          <p:cNvPr id="20" name="Text 18"/>
          <p:cNvSpPr/>
          <p:nvPr/>
        </p:nvSpPr>
        <p:spPr>
          <a:xfrm>
            <a:off x="7528441" y="4011811"/>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No</a:t>
            </a:r>
            <a:endParaRPr lang="en-US" sz="1600" dirty="0"/>
          </a:p>
        </p:txBody>
      </p:sp>
      <p:sp>
        <p:nvSpPr>
          <p:cNvPr id="21" name="Text 19"/>
          <p:cNvSpPr/>
          <p:nvPr/>
        </p:nvSpPr>
        <p:spPr>
          <a:xfrm>
            <a:off x="10116383" y="4011811"/>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Listas grandes</a:t>
            </a:r>
            <a:endParaRPr lang="en-US" sz="1600" dirty="0"/>
          </a:p>
        </p:txBody>
      </p:sp>
      <p:sp>
        <p:nvSpPr>
          <p:cNvPr id="22" name="Shape 20"/>
          <p:cNvSpPr/>
          <p:nvPr/>
        </p:nvSpPr>
        <p:spPr>
          <a:xfrm>
            <a:off x="845344" y="4480084"/>
            <a:ext cx="12939713" cy="601504"/>
          </a:xfrm>
          <a:prstGeom prst="rect">
            <a:avLst/>
          </a:prstGeom>
          <a:solidFill>
            <a:srgbClr val="000000">
              <a:alpha val="4000"/>
            </a:srgbClr>
          </a:solidFill>
          <a:ln/>
        </p:spPr>
        <p:txBody>
          <a:bodyPr/>
          <a:lstStyle/>
          <a:p>
            <a:endParaRPr lang="es-AR"/>
          </a:p>
        </p:txBody>
      </p:sp>
      <p:sp>
        <p:nvSpPr>
          <p:cNvPr id="23" name="Text 21"/>
          <p:cNvSpPr/>
          <p:nvPr/>
        </p:nvSpPr>
        <p:spPr>
          <a:xfrm>
            <a:off x="1054775" y="4613315"/>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Búsqueda Lineal</a:t>
            </a:r>
            <a:endParaRPr lang="en-US" sz="1600" dirty="0"/>
          </a:p>
        </p:txBody>
      </p:sp>
      <p:sp>
        <p:nvSpPr>
          <p:cNvPr id="24" name="Text 22"/>
          <p:cNvSpPr/>
          <p:nvPr/>
        </p:nvSpPr>
        <p:spPr>
          <a:xfrm>
            <a:off x="3646527" y="4613315"/>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Baja (O(n))</a:t>
            </a:r>
            <a:endParaRPr lang="en-US" sz="1600" dirty="0"/>
          </a:p>
        </p:txBody>
      </p:sp>
      <p:sp>
        <p:nvSpPr>
          <p:cNvPr id="25" name="Text 23"/>
          <p:cNvSpPr/>
          <p:nvPr/>
        </p:nvSpPr>
        <p:spPr>
          <a:xfrm>
            <a:off x="5587484" y="4613315"/>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Alta</a:t>
            </a:r>
            <a:endParaRPr lang="en-US" sz="1600" dirty="0"/>
          </a:p>
        </p:txBody>
      </p:sp>
      <p:sp>
        <p:nvSpPr>
          <p:cNvPr id="26" name="Text 24"/>
          <p:cNvSpPr/>
          <p:nvPr/>
        </p:nvSpPr>
        <p:spPr>
          <a:xfrm>
            <a:off x="7528441" y="4613315"/>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No</a:t>
            </a:r>
            <a:endParaRPr lang="en-US" sz="1600" dirty="0"/>
          </a:p>
        </p:txBody>
      </p:sp>
      <p:sp>
        <p:nvSpPr>
          <p:cNvPr id="27" name="Text 25"/>
          <p:cNvSpPr/>
          <p:nvPr/>
        </p:nvSpPr>
        <p:spPr>
          <a:xfrm>
            <a:off x="10116383" y="4613315"/>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Listas pequeñas, sin orden</a:t>
            </a:r>
            <a:endParaRPr lang="en-US" sz="1600" dirty="0"/>
          </a:p>
        </p:txBody>
      </p:sp>
      <p:sp>
        <p:nvSpPr>
          <p:cNvPr id="28" name="Shape 26"/>
          <p:cNvSpPr/>
          <p:nvPr/>
        </p:nvSpPr>
        <p:spPr>
          <a:xfrm>
            <a:off x="845344" y="5081588"/>
            <a:ext cx="12939713" cy="601504"/>
          </a:xfrm>
          <a:prstGeom prst="rect">
            <a:avLst/>
          </a:prstGeom>
          <a:solidFill>
            <a:srgbClr val="FFFFFF">
              <a:alpha val="4000"/>
            </a:srgbClr>
          </a:solidFill>
          <a:ln/>
        </p:spPr>
        <p:txBody>
          <a:bodyPr/>
          <a:lstStyle/>
          <a:p>
            <a:endParaRPr lang="es-AR"/>
          </a:p>
        </p:txBody>
      </p:sp>
      <p:sp>
        <p:nvSpPr>
          <p:cNvPr id="29" name="Text 27"/>
          <p:cNvSpPr/>
          <p:nvPr/>
        </p:nvSpPr>
        <p:spPr>
          <a:xfrm>
            <a:off x="1054775" y="5214818"/>
            <a:ext cx="216527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Búsqueda Binaria</a:t>
            </a:r>
            <a:endParaRPr lang="en-US" sz="1600" dirty="0"/>
          </a:p>
        </p:txBody>
      </p:sp>
      <p:sp>
        <p:nvSpPr>
          <p:cNvPr id="30" name="Text 28"/>
          <p:cNvSpPr/>
          <p:nvPr/>
        </p:nvSpPr>
        <p:spPr>
          <a:xfrm>
            <a:off x="3646527" y="5214818"/>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Alta (O(log n))</a:t>
            </a:r>
            <a:endParaRPr lang="en-US" sz="1600" dirty="0"/>
          </a:p>
        </p:txBody>
      </p:sp>
      <p:sp>
        <p:nvSpPr>
          <p:cNvPr id="31" name="Text 29"/>
          <p:cNvSpPr/>
          <p:nvPr/>
        </p:nvSpPr>
        <p:spPr>
          <a:xfrm>
            <a:off x="5587484" y="5214818"/>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Media</a:t>
            </a:r>
            <a:endParaRPr lang="en-US" sz="1600" dirty="0"/>
          </a:p>
        </p:txBody>
      </p:sp>
      <p:sp>
        <p:nvSpPr>
          <p:cNvPr id="32" name="Text 30"/>
          <p:cNvSpPr/>
          <p:nvPr/>
        </p:nvSpPr>
        <p:spPr>
          <a:xfrm>
            <a:off x="7528441" y="5214818"/>
            <a:ext cx="2161461"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Sí</a:t>
            </a:r>
            <a:endParaRPr lang="en-US" sz="1600" dirty="0"/>
          </a:p>
        </p:txBody>
      </p:sp>
      <p:sp>
        <p:nvSpPr>
          <p:cNvPr id="33" name="Text 31"/>
          <p:cNvSpPr/>
          <p:nvPr/>
        </p:nvSpPr>
        <p:spPr>
          <a:xfrm>
            <a:off x="10116383" y="5214818"/>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Listas grandes y ordenadas</a:t>
            </a:r>
            <a:endParaRPr lang="en-US" sz="1600" dirty="0"/>
          </a:p>
        </p:txBody>
      </p:sp>
      <p:sp>
        <p:nvSpPr>
          <p:cNvPr id="34" name="Text 32"/>
          <p:cNvSpPr/>
          <p:nvPr/>
        </p:nvSpPr>
        <p:spPr>
          <a:xfrm>
            <a:off x="837724" y="5926336"/>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Para este proyecto, se seleccionaron Bubble Sort por su simplicidad de implementación y Búsqueda Lineal por su adaptabilidad a listas no ordenadas, permitiendo demostrar el funcionamiento básico sin complejidades adicionales.</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9965"/>
          </a:xfrm>
          <a:prstGeom prst="rect">
            <a:avLst/>
          </a:prstGeom>
        </p:spPr>
      </p:pic>
      <p:sp>
        <p:nvSpPr>
          <p:cNvPr id="3" name="Text 0"/>
          <p:cNvSpPr/>
          <p:nvPr/>
        </p:nvSpPr>
        <p:spPr>
          <a:xfrm>
            <a:off x="825579" y="3148013"/>
            <a:ext cx="8386763" cy="606981"/>
          </a:xfrm>
          <a:prstGeom prst="rect">
            <a:avLst/>
          </a:prstGeom>
          <a:noFill/>
          <a:ln/>
        </p:spPr>
        <p:txBody>
          <a:bodyPr wrap="none" lIns="0" tIns="0" rIns="0" bIns="0" rtlCol="0" anchor="t"/>
          <a:lstStyle/>
          <a:p>
            <a:pPr marL="0" indent="0" algn="l">
              <a:lnSpc>
                <a:spcPts val="4750"/>
              </a:lnSpc>
              <a:buNone/>
            </a:pPr>
            <a:r>
              <a:rPr lang="en-US" sz="3800" dirty="0">
                <a:solidFill>
                  <a:srgbClr val="38512F"/>
                </a:solidFill>
                <a:latin typeface="Lora" pitchFamily="34" charset="0"/>
                <a:ea typeface="Lora" pitchFamily="34" charset="-122"/>
                <a:cs typeface="Lora" pitchFamily="34" charset="-120"/>
              </a:rPr>
              <a:t>Caso Práctico: Gestión de Empleados</a:t>
            </a:r>
            <a:endParaRPr lang="en-US" sz="3800" dirty="0"/>
          </a:p>
        </p:txBody>
      </p:sp>
      <p:pic>
        <p:nvPicPr>
          <p:cNvPr id="4" name="Image 1" descr="preencoded.png"/>
          <p:cNvPicPr>
            <a:picLocks noChangeAspect="1"/>
          </p:cNvPicPr>
          <p:nvPr/>
        </p:nvPicPr>
        <p:blipFill>
          <a:blip r:embed="rId4"/>
          <a:stretch>
            <a:fillRect/>
          </a:stretch>
        </p:blipFill>
        <p:spPr>
          <a:xfrm>
            <a:off x="825579" y="4064556"/>
            <a:ext cx="515898" cy="515898"/>
          </a:xfrm>
          <a:prstGeom prst="rect">
            <a:avLst/>
          </a:prstGeom>
        </p:spPr>
      </p:pic>
      <p:sp>
        <p:nvSpPr>
          <p:cNvPr id="5" name="Text 1"/>
          <p:cNvSpPr/>
          <p:nvPr/>
        </p:nvSpPr>
        <p:spPr>
          <a:xfrm>
            <a:off x="1599367" y="4187071"/>
            <a:ext cx="2428161" cy="303371"/>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Gestión de Lista</a:t>
            </a:r>
            <a:endParaRPr lang="en-US" sz="1900" dirty="0"/>
          </a:p>
        </p:txBody>
      </p:sp>
      <p:sp>
        <p:nvSpPr>
          <p:cNvPr id="6" name="Text 2"/>
          <p:cNvSpPr/>
          <p:nvPr/>
        </p:nvSpPr>
        <p:spPr>
          <a:xfrm>
            <a:off x="1599367" y="4614267"/>
            <a:ext cx="5586889" cy="99083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Se desarrolló un sistema en Python para simular la gestión de una lista de empleados. Cada empleado se define por su nombre, sector, legajo y antigüedad.</a:t>
            </a:r>
            <a:endParaRPr lang="en-US" sz="1600" dirty="0"/>
          </a:p>
        </p:txBody>
      </p:sp>
      <p:pic>
        <p:nvPicPr>
          <p:cNvPr id="7" name="Image 2" descr="preencoded.png"/>
          <p:cNvPicPr>
            <a:picLocks noChangeAspect="1"/>
          </p:cNvPicPr>
          <p:nvPr/>
        </p:nvPicPr>
        <p:blipFill>
          <a:blip r:embed="rId5"/>
          <a:stretch>
            <a:fillRect/>
          </a:stretch>
        </p:blipFill>
        <p:spPr>
          <a:xfrm>
            <a:off x="7444145" y="4064556"/>
            <a:ext cx="515898" cy="515898"/>
          </a:xfrm>
          <a:prstGeom prst="rect">
            <a:avLst/>
          </a:prstGeom>
        </p:spPr>
      </p:pic>
      <p:sp>
        <p:nvSpPr>
          <p:cNvPr id="8" name="Text 3"/>
          <p:cNvSpPr/>
          <p:nvPr/>
        </p:nvSpPr>
        <p:spPr>
          <a:xfrm>
            <a:off x="8217932" y="4187071"/>
            <a:ext cx="3116461" cy="303371"/>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Opciones de Ordenamiento</a:t>
            </a:r>
            <a:endParaRPr lang="en-US" sz="1900" dirty="0"/>
          </a:p>
        </p:txBody>
      </p:sp>
      <p:sp>
        <p:nvSpPr>
          <p:cNvPr id="9" name="Text 4"/>
          <p:cNvSpPr/>
          <p:nvPr/>
        </p:nvSpPr>
        <p:spPr>
          <a:xfrm>
            <a:off x="8217932" y="4614267"/>
            <a:ext cx="5586889" cy="99083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El programa permite ordenar la lista de empleados por diferentes criterios, como nombre, antigüedad o número de legajo, facilitando la visualización organizada de los datos.</a:t>
            </a:r>
            <a:endParaRPr lang="en-US" sz="1600" dirty="0"/>
          </a:p>
        </p:txBody>
      </p:sp>
      <p:pic>
        <p:nvPicPr>
          <p:cNvPr id="10" name="Image 3" descr="preencoded.png"/>
          <p:cNvPicPr>
            <a:picLocks noChangeAspect="1"/>
          </p:cNvPicPr>
          <p:nvPr/>
        </p:nvPicPr>
        <p:blipFill>
          <a:blip r:embed="rId6"/>
          <a:stretch>
            <a:fillRect/>
          </a:stretch>
        </p:blipFill>
        <p:spPr>
          <a:xfrm>
            <a:off x="825579" y="6121003"/>
            <a:ext cx="515898" cy="515898"/>
          </a:xfrm>
          <a:prstGeom prst="rect">
            <a:avLst/>
          </a:prstGeom>
        </p:spPr>
      </p:pic>
      <p:sp>
        <p:nvSpPr>
          <p:cNvPr id="11" name="Text 5"/>
          <p:cNvSpPr/>
          <p:nvPr/>
        </p:nvSpPr>
        <p:spPr>
          <a:xfrm>
            <a:off x="1599367" y="6243518"/>
            <a:ext cx="3325535" cy="303371"/>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Funcionalidades de Búsqueda</a:t>
            </a:r>
            <a:endParaRPr lang="en-US" sz="1900" dirty="0"/>
          </a:p>
        </p:txBody>
      </p:sp>
      <p:sp>
        <p:nvSpPr>
          <p:cNvPr id="12" name="Text 6"/>
          <p:cNvSpPr/>
          <p:nvPr/>
        </p:nvSpPr>
        <p:spPr>
          <a:xfrm>
            <a:off x="1599367" y="6670715"/>
            <a:ext cx="5586889" cy="99083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Los usuarios pueden buscar un empleado específico por su nombre, lo que permite recuperar rápidamente toda su información detallada.</a:t>
            </a:r>
            <a:endParaRPr lang="en-US" sz="1600" dirty="0"/>
          </a:p>
        </p:txBody>
      </p:sp>
      <p:pic>
        <p:nvPicPr>
          <p:cNvPr id="13" name="Image 4" descr="preencoded.png"/>
          <p:cNvPicPr>
            <a:picLocks noChangeAspect="1"/>
          </p:cNvPicPr>
          <p:nvPr/>
        </p:nvPicPr>
        <p:blipFill>
          <a:blip r:embed="rId7"/>
          <a:stretch>
            <a:fillRect/>
          </a:stretch>
        </p:blipFill>
        <p:spPr>
          <a:xfrm>
            <a:off x="7444145" y="6121003"/>
            <a:ext cx="515898" cy="515898"/>
          </a:xfrm>
          <a:prstGeom prst="rect">
            <a:avLst/>
          </a:prstGeom>
        </p:spPr>
      </p:pic>
      <p:sp>
        <p:nvSpPr>
          <p:cNvPr id="14" name="Text 7"/>
          <p:cNvSpPr/>
          <p:nvPr/>
        </p:nvSpPr>
        <p:spPr>
          <a:xfrm>
            <a:off x="8217932" y="6243518"/>
            <a:ext cx="2428161" cy="303371"/>
          </a:xfrm>
          <a:prstGeom prst="rect">
            <a:avLst/>
          </a:prstGeom>
          <a:noFill/>
          <a:ln/>
        </p:spPr>
        <p:txBody>
          <a:bodyPr wrap="non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Operaciones CRUD</a:t>
            </a:r>
            <a:endParaRPr lang="en-US" sz="1900" dirty="0"/>
          </a:p>
        </p:txBody>
      </p:sp>
      <p:sp>
        <p:nvSpPr>
          <p:cNvPr id="15" name="Text 8"/>
          <p:cNvSpPr/>
          <p:nvPr/>
        </p:nvSpPr>
        <p:spPr>
          <a:xfrm>
            <a:off x="8217932" y="6670715"/>
            <a:ext cx="5586889" cy="990838"/>
          </a:xfrm>
          <a:prstGeom prst="rect">
            <a:avLst/>
          </a:prstGeom>
          <a:noFill/>
          <a:ln/>
        </p:spPr>
        <p:txBody>
          <a:bodyPr wrap="square" lIns="0" tIns="0" rIns="0" bIns="0" rtlCol="0" anchor="t"/>
          <a:lstStyle/>
          <a:p>
            <a:pPr marL="0" indent="0" algn="l">
              <a:lnSpc>
                <a:spcPts val="2600"/>
              </a:lnSpc>
              <a:buNone/>
            </a:pPr>
            <a:r>
              <a:rPr lang="en-US" sz="1600" dirty="0">
                <a:solidFill>
                  <a:srgbClr val="3A3630"/>
                </a:solidFill>
                <a:latin typeface="Source Sans Pro" pitchFamily="34" charset="0"/>
                <a:ea typeface="Source Sans Pro" pitchFamily="34" charset="-122"/>
                <a:cs typeface="Source Sans Pro" pitchFamily="34" charset="-120"/>
              </a:rPr>
              <a:t>Además, el sistema incluye funciones para agregar nuevos empleados, modificar sus datos existentes y eliminar registros, emulando un sistema básico de recursos humanos.</a:t>
            </a:r>
            <a:endParaRPr lang="en-US" sz="1600"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1629" y="448032"/>
            <a:ext cx="3833693" cy="479227"/>
          </a:xfrm>
          <a:prstGeom prst="rect">
            <a:avLst/>
          </a:prstGeom>
          <a:noFill/>
          <a:ln/>
        </p:spPr>
        <p:txBody>
          <a:bodyPr wrap="none" lIns="0" tIns="0" rIns="0" bIns="0" rtlCol="0" anchor="t"/>
          <a:lstStyle/>
          <a:p>
            <a:pPr marL="0" indent="0" algn="l">
              <a:lnSpc>
                <a:spcPts val="3750"/>
              </a:lnSpc>
              <a:buNone/>
            </a:pPr>
            <a:r>
              <a:rPr lang="en-US" sz="3000" dirty="0">
                <a:solidFill>
                  <a:srgbClr val="38512F"/>
                </a:solidFill>
                <a:latin typeface="Lora" pitchFamily="34" charset="0"/>
                <a:ea typeface="Lora" pitchFamily="34" charset="-122"/>
                <a:cs typeface="Lora" pitchFamily="34" charset="-120"/>
              </a:rPr>
              <a:t>Código:</a:t>
            </a:r>
            <a:endParaRPr lang="en-US" sz="3000" dirty="0"/>
          </a:p>
        </p:txBody>
      </p:sp>
      <p:sp>
        <p:nvSpPr>
          <p:cNvPr id="3" name="Shape 1"/>
          <p:cNvSpPr/>
          <p:nvPr/>
        </p:nvSpPr>
        <p:spPr>
          <a:xfrm>
            <a:off x="651629" y="1253014"/>
            <a:ext cx="13327142" cy="6533555"/>
          </a:xfrm>
          <a:prstGeom prst="roundRect">
            <a:avLst>
              <a:gd name="adj" fmla="val 374"/>
            </a:avLst>
          </a:prstGeom>
          <a:noFill/>
          <a:ln w="7620">
            <a:solidFill>
              <a:srgbClr val="000000">
                <a:alpha val="8000"/>
              </a:srgbClr>
            </a:solidFill>
            <a:prstDash val="solid"/>
          </a:ln>
        </p:spPr>
        <p:txBody>
          <a:bodyPr/>
          <a:lstStyle/>
          <a:p>
            <a:endParaRPr lang="es-AR"/>
          </a:p>
        </p:txBody>
      </p:sp>
      <p:sp>
        <p:nvSpPr>
          <p:cNvPr id="4" name="Shape 2"/>
          <p:cNvSpPr/>
          <p:nvPr/>
        </p:nvSpPr>
        <p:spPr>
          <a:xfrm>
            <a:off x="659249" y="1260634"/>
            <a:ext cx="13311902" cy="6518315"/>
          </a:xfrm>
          <a:prstGeom prst="rect">
            <a:avLst/>
          </a:prstGeom>
          <a:solidFill>
            <a:srgbClr val="FFFFFF">
              <a:alpha val="4000"/>
            </a:srgbClr>
          </a:solidFill>
          <a:ln/>
        </p:spPr>
        <p:txBody>
          <a:bodyPr/>
          <a:lstStyle/>
          <a:p>
            <a:endParaRPr lang="es-AR"/>
          </a:p>
        </p:txBody>
      </p:sp>
      <p:pic>
        <p:nvPicPr>
          <p:cNvPr id="5" name="Image 0" descr="preencoded.png"/>
          <p:cNvPicPr>
            <a:picLocks noChangeAspect="1"/>
          </p:cNvPicPr>
          <p:nvPr/>
        </p:nvPicPr>
        <p:blipFill>
          <a:blip r:embed="rId3"/>
          <a:stretch>
            <a:fillRect/>
          </a:stretch>
        </p:blipFill>
        <p:spPr>
          <a:xfrm>
            <a:off x="822127" y="1366004"/>
            <a:ext cx="9736336" cy="5949315"/>
          </a:xfrm>
          <a:prstGeom prst="rect">
            <a:avLst/>
          </a:prstGeom>
        </p:spPr>
      </p:pic>
      <p:sp>
        <p:nvSpPr>
          <p:cNvPr id="6" name="Text 3"/>
          <p:cNvSpPr/>
          <p:nvPr/>
        </p:nvSpPr>
        <p:spPr>
          <a:xfrm>
            <a:off x="822127" y="7413069"/>
            <a:ext cx="12986147" cy="260509"/>
          </a:xfrm>
          <a:prstGeom prst="rect">
            <a:avLst/>
          </a:prstGeom>
          <a:noFill/>
          <a:ln/>
        </p:spPr>
        <p:txBody>
          <a:bodyPr wrap="none" lIns="0" tIns="0" rIns="0" bIns="0" rtlCol="0" anchor="t"/>
          <a:lstStyle/>
          <a:p>
            <a:pPr marL="0" indent="0" algn="l">
              <a:lnSpc>
                <a:spcPts val="2050"/>
              </a:lnSpc>
              <a:buNone/>
            </a:pPr>
            <a:endParaRPr lang="en-US" sz="1250"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61630" y="454938"/>
            <a:ext cx="10133052" cy="6585823"/>
          </a:xfrm>
          <a:prstGeom prst="rect">
            <a:avLst/>
          </a:prstGeom>
        </p:spPr>
      </p:pic>
      <p:sp>
        <p:nvSpPr>
          <p:cNvPr id="3" name="Text 0"/>
          <p:cNvSpPr/>
          <p:nvPr/>
        </p:nvSpPr>
        <p:spPr>
          <a:xfrm>
            <a:off x="661630" y="7288887"/>
            <a:ext cx="3892510" cy="486489"/>
          </a:xfrm>
          <a:prstGeom prst="rect">
            <a:avLst/>
          </a:prstGeom>
          <a:noFill/>
          <a:ln/>
        </p:spPr>
        <p:txBody>
          <a:bodyPr wrap="none" lIns="0" tIns="0" rIns="0" bIns="0" rtlCol="0" anchor="t"/>
          <a:lstStyle/>
          <a:p>
            <a:pPr marL="0" indent="0" algn="l">
              <a:lnSpc>
                <a:spcPts val="3800"/>
              </a:lnSpc>
              <a:buNone/>
            </a:pPr>
            <a:endParaRPr lang="en-US" sz="3050" dirty="0"/>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66036" y="458867"/>
            <a:ext cx="10299740" cy="6572250"/>
          </a:xfrm>
          <a:prstGeom prst="rect">
            <a:avLst/>
          </a:prstGeom>
        </p:spPr>
      </p:pic>
      <p:sp>
        <p:nvSpPr>
          <p:cNvPr id="3" name="Text 0"/>
          <p:cNvSpPr/>
          <p:nvPr/>
        </p:nvSpPr>
        <p:spPr>
          <a:xfrm>
            <a:off x="666036" y="7280910"/>
            <a:ext cx="3918347" cy="489704"/>
          </a:xfrm>
          <a:prstGeom prst="rect">
            <a:avLst/>
          </a:prstGeom>
          <a:noFill/>
          <a:ln/>
        </p:spPr>
        <p:txBody>
          <a:bodyPr wrap="none" lIns="0" tIns="0" rIns="0" bIns="0" rtlCol="0" anchor="t"/>
          <a:lstStyle/>
          <a:p>
            <a:pPr marL="0" indent="0" algn="l">
              <a:lnSpc>
                <a:spcPts val="3850"/>
              </a:lnSpc>
              <a:buNone/>
            </a:pPr>
            <a:endParaRPr lang="en-US" sz="30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1201</Words>
  <Application>Microsoft Office PowerPoint</Application>
  <PresentationFormat>Personalizado</PresentationFormat>
  <Paragraphs>122</Paragraphs>
  <Slides>18</Slides>
  <Notes>18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Lora</vt:lpstr>
      <vt:lpstr>Source Sans Pro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Juan Manuel Gomez</cp:lastModifiedBy>
  <cp:revision>3</cp:revision>
  <dcterms:created xsi:type="dcterms:W3CDTF">2025-06-27T07:45:34Z</dcterms:created>
  <dcterms:modified xsi:type="dcterms:W3CDTF">2025-06-27T18:01:40Z</dcterms:modified>
</cp:coreProperties>
</file>